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Assistant Medium"/>
      <p:regular r:id="rId49"/>
      <p:bold r:id="rId50"/>
    </p:embeddedFont>
    <p:embeddedFont>
      <p:font typeface="Assistant SemiBold"/>
      <p:regular r:id="rId51"/>
      <p:bold r:id="rId52"/>
    </p:embeddedFont>
    <p:embeddedFont>
      <p:font typeface="Assistant"/>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FDB31E5-43F1-4D76-A2A3-84C55D16FA5C}">
  <a:tblStyle styleId="{AFDB31E5-43F1-4D76-A2A3-84C55D16FA5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A94942F-F72A-4DAB-A9D4-E8B2B8FFD4AF}"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AssistantMedium-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AssistantSemiBold-regular.fntdata"/><Relationship Id="rId50" Type="http://schemas.openxmlformats.org/officeDocument/2006/relationships/font" Target="fonts/AssistantMedium-bold.fntdata"/><Relationship Id="rId53" Type="http://schemas.openxmlformats.org/officeDocument/2006/relationships/font" Target="fonts/Assistant-regular.fntdata"/><Relationship Id="rId52" Type="http://schemas.openxmlformats.org/officeDocument/2006/relationships/font" Target="fonts/AssistantSemiBold-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Assistant-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f50b0e3a8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f50b0e3a8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Dunan singleton and IG duration are not significant.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But the magnitude of difference varies, Est. PM: 17 ms., Salentino: 61 ms.,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Note that the duration here includes both closure duration and burst duration for the case of stops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f03f06022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f03f06022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Dunan is a little different, because </a:t>
            </a:r>
            <a:r>
              <a:rPr lang="en" sz="1200">
                <a:solidFill>
                  <a:schemeClr val="dk1"/>
                </a:solidFill>
                <a:latin typeface="Times New Roman"/>
                <a:ea typeface="Times New Roman"/>
                <a:cs typeface="Times New Roman"/>
                <a:sym typeface="Times New Roman"/>
              </a:rPr>
              <a:t>if we look at the sum of closure duration and burst duration we do not find a significant difference.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For Dunan</a:t>
            </a:r>
            <a:r>
              <a:rPr lang="en" sz="1200">
                <a:solidFill>
                  <a:schemeClr val="dk1"/>
                </a:solidFill>
                <a:latin typeface="Times New Roman"/>
                <a:ea typeface="Times New Roman"/>
                <a:cs typeface="Times New Roman"/>
                <a:sym typeface="Times New Roman"/>
              </a:rPr>
              <a:t> only the closure duration of IGs are significantly longer.</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Recall that in the previous literature IGs in Dunan show shorter positive VOT. This makes it understandable why IGs and singletons so not show difference when we combine the closure duration and burst duration</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f03f06022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f03f06022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f0 of the following vowel is higher after IGs in all languages (p &lt; .001, Est. PM: ~0.2-1.2 Hz; Salentino: 3.5 Hz, Dunan: 5 Hz).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These are the plots of f0 contour over the following vowels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The interactions IG × orthogonal linear time and IG × quadratic time are also significant for PM and Salentino, which shows that the slope and the curvature of the f0 of vowels following IGs are different from the slope and curvature of vowels following singletons (p &lt; .001), while IG × cubic time for PM (p &lt; .05)</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f03f06022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f03f06022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Intensity of the following vowel is higher after IGs (p &lt; .001, Est. PM: .39 dB, Salentino: 2.5 dB, Dunan: 2.43 dB)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The interaction of IG × linear time and IG × quadratic time is significant in all languages (p &lt; .05) indicating that the slope and the curvature of intensity after IGs and singletons are also different.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The interaction of IG × cubic is significant in Salentino (p &lt; .001)</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03f06022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03f06022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Interim summary: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f1226e1570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f1226e1570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Interim summary:</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Close to the release of the consonant</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1226e1570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f1226e1570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edeb81ac9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edeb81ac9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f1226e157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f1226e157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f1226e1570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f1226e1570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f099823b6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f099823b6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f03f06022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f03f06022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f50b0e3a83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f50b0e3a83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 out that duration is a poorer cue b/c it includes VOT (duration improves a lot to 72% as a cue if limited to closure duration; whole model is 76.2%)</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f099823b64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f099823b64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f0f7ab57c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f0f7ab57c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0f7ab57c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f0f7ab57c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f03f06022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f03f06022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Assistant"/>
              <a:buChar char="●"/>
            </a:pPr>
            <a:r>
              <a:t/>
            </a:r>
            <a:endParaRPr sz="6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f03f06022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f03f06022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Assistant"/>
              <a:buChar char="●"/>
            </a:pPr>
            <a:r>
              <a:rPr lang="en" sz="1300">
                <a:solidFill>
                  <a:schemeClr val="dk1"/>
                </a:solidFill>
                <a:latin typeface="Assistant"/>
                <a:ea typeface="Assistant"/>
                <a:cs typeface="Assistant"/>
                <a:sym typeface="Assistant"/>
              </a:rPr>
              <a:t>Support for unification of fortis/IGs by Ladd &amp; Schmid (2018)</a:t>
            </a:r>
            <a:endParaRPr sz="1300">
              <a:solidFill>
                <a:schemeClr val="dk1"/>
              </a:solidFill>
              <a:latin typeface="Assistant"/>
              <a:ea typeface="Assistant"/>
              <a:cs typeface="Assistant"/>
              <a:sym typeface="Assistant"/>
            </a:endParaRPr>
          </a:p>
          <a:p>
            <a:pPr indent="-311150" lvl="1" marL="914400" rtl="0" algn="l">
              <a:lnSpc>
                <a:spcPct val="115000"/>
              </a:lnSpc>
              <a:spcBef>
                <a:spcPts val="0"/>
              </a:spcBef>
              <a:spcAft>
                <a:spcPts val="0"/>
              </a:spcAft>
              <a:buClr>
                <a:schemeClr val="dk1"/>
              </a:buClr>
              <a:buSzPts val="1300"/>
              <a:buFont typeface="Assistant"/>
              <a:buChar char="○"/>
            </a:pPr>
            <a:r>
              <a:rPr lang="en" sz="1300">
                <a:solidFill>
                  <a:schemeClr val="dk1"/>
                </a:solidFill>
                <a:latin typeface="Assistant"/>
                <a:ea typeface="Assistant"/>
                <a:cs typeface="Assistant"/>
                <a:sym typeface="Assistant"/>
              </a:rPr>
              <a:t>Details differ by language depending on relative weight of cues</a:t>
            </a:r>
            <a:endParaRPr sz="1300">
              <a:solidFill>
                <a:schemeClr val="dk1"/>
              </a:solidFill>
              <a:latin typeface="Assistant"/>
              <a:ea typeface="Assistant"/>
              <a:cs typeface="Assistant"/>
              <a:sym typeface="Assistant"/>
            </a:endParaRPr>
          </a:p>
          <a:p>
            <a:pPr indent="-311150" lvl="1" marL="914400" rtl="0" algn="l">
              <a:lnSpc>
                <a:spcPct val="115000"/>
              </a:lnSpc>
              <a:spcBef>
                <a:spcPts val="0"/>
              </a:spcBef>
              <a:spcAft>
                <a:spcPts val="0"/>
              </a:spcAft>
              <a:buClr>
                <a:schemeClr val="dk1"/>
              </a:buClr>
              <a:buSzPts val="1300"/>
              <a:buFont typeface="Assistant"/>
              <a:buChar char="○"/>
            </a:pPr>
            <a:r>
              <a:rPr lang="en" sz="1300">
                <a:solidFill>
                  <a:schemeClr val="dk1"/>
                </a:solidFill>
                <a:latin typeface="Assistant"/>
                <a:ea typeface="Assistant"/>
                <a:cs typeface="Assistant"/>
                <a:sym typeface="Assistant"/>
              </a:rPr>
              <a:t>Greater weighting of duration associated with geminates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f03f060221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f03f060221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f50b0e3a8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f50b0e3a8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f1226e1570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f1226e1570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Several cues -&gt; overlap with fortis</a:t>
            </a:r>
            <a:endParaRPr/>
          </a:p>
          <a:p>
            <a:pPr indent="0" lvl="0" marL="0" rtl="0" algn="l">
              <a:spcBef>
                <a:spcPts val="0"/>
              </a:spcBef>
              <a:spcAft>
                <a:spcPts val="0"/>
              </a:spcAft>
              <a:buNone/>
            </a:pPr>
            <a:r>
              <a:rPr lang="en"/>
              <a:t>Same phonological representation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ee04f7055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ee04f7055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might proposed a moraic representation of IGs, but this is out of the scope of this paper</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f1226e157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f1226e157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f1226e157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f1226e157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on other direction: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Causal priority -&gt; predict </a:t>
            </a:r>
            <a:endParaRPr/>
          </a:p>
          <a:p>
            <a:pPr indent="0" lvl="0" marL="0" rtl="0" algn="l">
              <a:spcBef>
                <a:spcPts val="0"/>
              </a:spcBef>
              <a:spcAft>
                <a:spcPts val="0"/>
              </a:spcAft>
              <a:buNone/>
            </a:pPr>
            <a:r>
              <a:rPr lang="en"/>
              <a:t>Mediation analysis</a:t>
            </a:r>
            <a:endParaRPr/>
          </a:p>
          <a:p>
            <a:pPr indent="0" lvl="0" marL="0" rtl="0" algn="l">
              <a:spcBef>
                <a:spcPts val="0"/>
              </a:spcBef>
              <a:spcAft>
                <a:spcPts val="0"/>
              </a:spcAft>
              <a:buNone/>
            </a:pPr>
            <a:r>
              <a:rPr lang="en"/>
              <a:t>Different relationships in other languages</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edeb81ac9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edeb81ac9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f5276e000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f5276e000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f523c1d40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f523c1d40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f5276e000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f5276e000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f5276e000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f5276e000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f5276e000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f5276e000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f5276e000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f5276e000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f50b0e3a83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f50b0e3a8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Only for closure duration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f1226e1570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f1226e1570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595959"/>
              </a:buClr>
              <a:buSzPts val="1200"/>
              <a:buFont typeface="Assistant"/>
              <a:buChar char="●"/>
            </a:pPr>
            <a:r>
              <a:rPr lang="en" sz="1200">
                <a:solidFill>
                  <a:srgbClr val="595959"/>
                </a:solidFill>
                <a:latin typeface="Assistant"/>
                <a:ea typeface="Assistant"/>
                <a:cs typeface="Assistant"/>
                <a:sym typeface="Assistant"/>
              </a:rPr>
              <a:t>Additional correlates (Abramson 2003; Idemaru &amp; Guion 2008)</a:t>
            </a:r>
            <a:endParaRPr sz="1200">
              <a:solidFill>
                <a:srgbClr val="595959"/>
              </a:solidFill>
              <a:latin typeface="Assistant"/>
              <a:ea typeface="Assistant"/>
              <a:cs typeface="Assistant"/>
              <a:sym typeface="Assistant"/>
            </a:endParaRPr>
          </a:p>
          <a:p>
            <a:pPr indent="-304800" lvl="1" marL="914400" rtl="0" algn="l">
              <a:lnSpc>
                <a:spcPct val="115000"/>
              </a:lnSpc>
              <a:spcBef>
                <a:spcPts val="0"/>
              </a:spcBef>
              <a:spcAft>
                <a:spcPts val="0"/>
              </a:spcAft>
              <a:buClr>
                <a:srgbClr val="595959"/>
              </a:buClr>
              <a:buSzPts val="1200"/>
              <a:buFont typeface="Assistant"/>
              <a:buChar char="○"/>
            </a:pPr>
            <a:r>
              <a:rPr lang="en" sz="1200">
                <a:solidFill>
                  <a:srgbClr val="595959"/>
                </a:solidFill>
                <a:latin typeface="Assistant"/>
                <a:ea typeface="Assistant"/>
                <a:cs typeface="Assistant"/>
                <a:sym typeface="Assistant"/>
              </a:rPr>
              <a:t>f0, amplitude, VOT, voice quality</a:t>
            </a:r>
            <a:endParaRPr sz="1200">
              <a:solidFill>
                <a:srgbClr val="595959"/>
              </a:solidFill>
              <a:latin typeface="Assistant"/>
              <a:ea typeface="Assistant"/>
              <a:cs typeface="Assistant"/>
              <a:sym typeface="Assistant"/>
            </a:endParaRPr>
          </a:p>
          <a:p>
            <a:pPr indent="-349250" lvl="0" marL="457200" rtl="0" algn="l">
              <a:lnSpc>
                <a:spcPct val="115000"/>
              </a:lnSpc>
              <a:spcBef>
                <a:spcPts val="0"/>
              </a:spcBef>
              <a:spcAft>
                <a:spcPts val="0"/>
              </a:spcAft>
              <a:buClr>
                <a:srgbClr val="595959"/>
              </a:buClr>
              <a:buSzPts val="1900"/>
              <a:buFont typeface="Assistant"/>
              <a:buChar char="●"/>
            </a:pPr>
            <a:r>
              <a:rPr lang="en" sz="1200">
                <a:solidFill>
                  <a:srgbClr val="595959"/>
                </a:solidFill>
                <a:latin typeface="Assistant"/>
                <a:ea typeface="Assistant"/>
                <a:cs typeface="Assistant"/>
                <a:sym typeface="Assistant"/>
              </a:rPr>
              <a:t>Voiceless stops are most common: surprising because low perceptibility </a:t>
            </a:r>
            <a:r>
              <a:rPr lang="en" sz="1200">
                <a:solidFill>
                  <a:srgbClr val="595959"/>
                </a:solidFill>
                <a:latin typeface="Assistant"/>
                <a:ea typeface="Assistant"/>
                <a:cs typeface="Assistant"/>
                <a:sym typeface="Assistant"/>
              </a:rPr>
              <a:t>(Kraehenmann 2011)</a:t>
            </a:r>
            <a:endParaRPr sz="1200">
              <a:solidFill>
                <a:srgbClr val="595959"/>
              </a:solidFill>
              <a:latin typeface="Assistant"/>
              <a:ea typeface="Assistant"/>
              <a:cs typeface="Assistant"/>
              <a:sym typeface="Assistant"/>
            </a:endParaRPr>
          </a:p>
          <a:p>
            <a:pPr indent="0" lvl="0" marL="0" rtl="0" algn="l">
              <a:lnSpc>
                <a:spcPct val="115000"/>
              </a:lnSpc>
              <a:spcBef>
                <a:spcPts val="1200"/>
              </a:spcBef>
              <a:spcAft>
                <a:spcPts val="0"/>
              </a:spcAft>
              <a:buNone/>
            </a:pPr>
            <a:r>
              <a:t/>
            </a:r>
            <a:endParaRPr sz="1200">
              <a:solidFill>
                <a:srgbClr val="595959"/>
              </a:solidFill>
              <a:latin typeface="Assistant"/>
              <a:ea typeface="Assistant"/>
              <a:cs typeface="Assistant"/>
              <a:sym typeface="Assistant"/>
            </a:endParaRPr>
          </a:p>
          <a:p>
            <a:pPr indent="0" lvl="0" marL="0" rtl="0" algn="ctr">
              <a:spcBef>
                <a:spcPts val="1200"/>
              </a:spcBef>
              <a:spcAft>
                <a:spcPts val="0"/>
              </a:spcAft>
              <a:buClr>
                <a:schemeClr val="dk1"/>
              </a:buClr>
              <a:buSzPts val="1100"/>
              <a:buFont typeface="Arial"/>
              <a:buNone/>
            </a:pPr>
            <a:r>
              <a:rPr lang="en" sz="1500">
                <a:solidFill>
                  <a:schemeClr val="dk1"/>
                </a:solidFill>
                <a:latin typeface="Assistant"/>
                <a:ea typeface="Assistant"/>
                <a:cs typeface="Assistant"/>
                <a:sym typeface="Assistant"/>
              </a:rPr>
              <a:t>‘The term tense/lax, strong/weak, fortis/lenis, and so on, should never be loosely and carelessly used without precise phonetic specification’ (Catford 1977)</a:t>
            </a:r>
            <a:endParaRPr sz="1500">
              <a:solidFill>
                <a:schemeClr val="dk1"/>
              </a:solidFill>
              <a:latin typeface="Assistant"/>
              <a:ea typeface="Assistant"/>
              <a:cs typeface="Assistant"/>
              <a:sym typeface="Assistant"/>
            </a:endParaRPr>
          </a:p>
          <a:p>
            <a:pPr indent="0" lvl="0" marL="0" rtl="0" algn="ctr">
              <a:spcBef>
                <a:spcPts val="0"/>
              </a:spcBef>
              <a:spcAft>
                <a:spcPts val="0"/>
              </a:spcAft>
              <a:buClr>
                <a:schemeClr val="dk1"/>
              </a:buClr>
              <a:buSzPts val="1100"/>
              <a:buFont typeface="Arial"/>
              <a:buNone/>
            </a:pPr>
            <a:r>
              <a:t/>
            </a:r>
            <a:endParaRPr sz="1500">
              <a:solidFill>
                <a:schemeClr val="dk1"/>
              </a:solidFill>
              <a:latin typeface="Assistant"/>
              <a:ea typeface="Assistant"/>
              <a:cs typeface="Assistant"/>
              <a:sym typeface="Assistant"/>
            </a:endParaRPr>
          </a:p>
          <a:p>
            <a:pPr indent="-342080" lvl="0" marL="457200" rtl="0" algn="l">
              <a:lnSpc>
                <a:spcPct val="115000"/>
              </a:lnSpc>
              <a:spcBef>
                <a:spcPts val="0"/>
              </a:spcBef>
              <a:spcAft>
                <a:spcPts val="0"/>
              </a:spcAft>
              <a:buClr>
                <a:srgbClr val="595959"/>
              </a:buClr>
              <a:buSzPts val="1787"/>
              <a:buFont typeface="Assistant"/>
              <a:buChar char="●"/>
            </a:pPr>
            <a:r>
              <a:rPr lang="en" sz="1787">
                <a:solidFill>
                  <a:srgbClr val="595959"/>
                </a:solidFill>
                <a:latin typeface="Assistant"/>
                <a:ea typeface="Assistant"/>
                <a:cs typeface="Assistant"/>
                <a:sym typeface="Assistant"/>
              </a:rPr>
              <a:t>“Degree of resistance” (Trubetzkoy 1939)</a:t>
            </a:r>
            <a:endParaRPr sz="1787">
              <a:solidFill>
                <a:srgbClr val="595959"/>
              </a:solidFill>
              <a:latin typeface="Assistant"/>
              <a:ea typeface="Assistant"/>
              <a:cs typeface="Assistant"/>
              <a:sym typeface="Assistant"/>
            </a:endParaRPr>
          </a:p>
          <a:p>
            <a:pPr indent="-342080" lvl="0" marL="457200" rtl="0" algn="l">
              <a:lnSpc>
                <a:spcPct val="115000"/>
              </a:lnSpc>
              <a:spcBef>
                <a:spcPts val="0"/>
              </a:spcBef>
              <a:spcAft>
                <a:spcPts val="0"/>
              </a:spcAft>
              <a:buClr>
                <a:srgbClr val="595959"/>
              </a:buClr>
              <a:buSzPts val="1787"/>
              <a:buFont typeface="Assistant"/>
              <a:buChar char="●"/>
            </a:pPr>
            <a:r>
              <a:rPr lang="en" sz="1787">
                <a:solidFill>
                  <a:srgbClr val="595959"/>
                </a:solidFill>
                <a:latin typeface="Assistant"/>
                <a:ea typeface="Assistant"/>
                <a:cs typeface="Assistant"/>
                <a:sym typeface="Assistant"/>
              </a:rPr>
              <a:t>[Tense/lax]: “articulatory energy” (includes vowels) (Jakobson, Fant, Halle 1952) </a:t>
            </a:r>
            <a:endParaRPr sz="1787">
              <a:solidFill>
                <a:srgbClr val="595959"/>
              </a:solidFill>
              <a:latin typeface="Assistant"/>
              <a:ea typeface="Assistant"/>
              <a:cs typeface="Assistant"/>
              <a:sym typeface="Assistant"/>
            </a:endParaRPr>
          </a:p>
          <a:p>
            <a:pPr indent="-342080" lvl="0" marL="457200" rtl="0" algn="l">
              <a:lnSpc>
                <a:spcPct val="115000"/>
              </a:lnSpc>
              <a:spcBef>
                <a:spcPts val="0"/>
              </a:spcBef>
              <a:spcAft>
                <a:spcPts val="0"/>
              </a:spcAft>
              <a:buClr>
                <a:srgbClr val="595959"/>
              </a:buClr>
              <a:buSzPts val="1787"/>
              <a:buFont typeface="Assistant"/>
              <a:buChar char="●"/>
            </a:pPr>
            <a:r>
              <a:rPr lang="en" sz="1787">
                <a:solidFill>
                  <a:srgbClr val="595959"/>
                </a:solidFill>
                <a:latin typeface="Assistant"/>
                <a:ea typeface="Assistant"/>
                <a:cs typeface="Assistant"/>
                <a:sym typeface="Assistant"/>
              </a:rPr>
              <a:t>Correlates overlap with IGs (Kohler &amp; Dommelen 1987, Cho et al. 2002)</a:t>
            </a:r>
            <a:endParaRPr sz="1500">
              <a:solidFill>
                <a:schemeClr val="dk1"/>
              </a:solidFill>
              <a:latin typeface="Assistant"/>
              <a:ea typeface="Assistant"/>
              <a:cs typeface="Assistant"/>
              <a:sym typeface="Assistan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f50b0e3a83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f50b0e3a83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f50b0e3a83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f50b0e3a83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f50b0e3a83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f50b0e3a83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edeb81ac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edeb81ac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e04f7055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ee04f7055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edeb81ac9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edeb81ac9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f03f06022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f03f06022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used in this paper are collected with two data collection methods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f03f06022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f03f06022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Place of articulation and manner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fb279@cornell.edu" TargetMode="External"/><Relationship Id="rId4" Type="http://schemas.openxmlformats.org/officeDocument/2006/relationships/hyperlink" Target="mailto:raksit@berkeley.edu" TargetMode="External"/><Relationship Id="rId5" Type="http://schemas.openxmlformats.org/officeDocument/2006/relationships/hyperlink" Target="mailto:sm2627@cornell.edu" TargetMode="External"/><Relationship Id="rId6" Type="http://schemas.openxmlformats.org/officeDocument/2006/relationships/image" Target="../media/image7.png"/><Relationship Id="rId7"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25.png"/><Relationship Id="rId6"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drive.google.com/file/d/1yGGHQIqRk6YURN_6L6P8AC3kDQJvUMyq/view" TargetMode="External"/><Relationship Id="rId4" Type="http://schemas.openxmlformats.org/officeDocument/2006/relationships/image" Target="../media/image11.png"/><Relationship Id="rId5" Type="http://schemas.openxmlformats.org/officeDocument/2006/relationships/hyperlink" Target="http://drive.google.com/file/d/1jfZLVDjgZobg3NL4_D5eVSW8kP85ekRv/view"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drive.google.com/file/d/1Dm_e-mBMnYqHzlhmBJT1jHiBLpc-XSzU/view" TargetMode="External"/><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drive.google.com/file/d/1DeuGTVk8FIAyXA2BdiVgCrUASCEgE_08/view" TargetMode="External"/><Relationship Id="rId4" Type="http://schemas.openxmlformats.org/officeDocument/2006/relationships/image" Target="../media/image11.png"/><Relationship Id="rId5" Type="http://schemas.openxmlformats.org/officeDocument/2006/relationships/hyperlink" Target="http://drive.google.com/file/d/18Y3iOcVc8Mw9lnp_PXfMI9hTIfwUyN9O/view"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398325"/>
            <a:ext cx="8520600" cy="12903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3500">
                <a:latin typeface="Assistant"/>
                <a:ea typeface="Assistant"/>
                <a:cs typeface="Assistant"/>
                <a:sym typeface="Assistant"/>
              </a:rPr>
              <a:t>Unifying Initial Geminates and </a:t>
            </a:r>
            <a:r>
              <a:rPr lang="en" sz="3500">
                <a:latin typeface="Assistant"/>
                <a:ea typeface="Assistant"/>
                <a:cs typeface="Assistant"/>
                <a:sym typeface="Assistant"/>
              </a:rPr>
              <a:t>Fortis</a:t>
            </a:r>
            <a:r>
              <a:rPr lang="en" sz="3500">
                <a:latin typeface="Assistant"/>
                <a:ea typeface="Assistant"/>
                <a:cs typeface="Assistant"/>
                <a:sym typeface="Assistant"/>
              </a:rPr>
              <a:t> Stops via Laryngeal Specification</a:t>
            </a:r>
            <a:endParaRPr i="1" sz="2400">
              <a:latin typeface="Assistant"/>
              <a:ea typeface="Assistant"/>
              <a:cs typeface="Assistant"/>
              <a:sym typeface="Assistant"/>
            </a:endParaRPr>
          </a:p>
        </p:txBody>
      </p:sp>
      <p:sp>
        <p:nvSpPr>
          <p:cNvPr id="55" name="Google Shape;55;p13"/>
          <p:cNvSpPr txBox="1"/>
          <p:nvPr>
            <p:ph idx="1" type="subTitle"/>
          </p:nvPr>
        </p:nvSpPr>
        <p:spPr>
          <a:xfrm>
            <a:off x="311700" y="3061325"/>
            <a:ext cx="8520600" cy="1947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latin typeface="Assistant"/>
                <a:ea typeface="Assistant"/>
                <a:cs typeface="Assistant"/>
                <a:sym typeface="Assistant"/>
              </a:rPr>
              <a:t>Francesco Burroni</a:t>
            </a:r>
            <a:r>
              <a:rPr baseline="30000" lang="en" sz="2000">
                <a:latin typeface="Assistant"/>
                <a:ea typeface="Assistant"/>
                <a:cs typeface="Assistant"/>
                <a:sym typeface="Assistant"/>
              </a:rPr>
              <a:t>a</a:t>
            </a:r>
            <a:endParaRPr sz="2000">
              <a:latin typeface="Assistant"/>
              <a:ea typeface="Assistant"/>
              <a:cs typeface="Assistant"/>
              <a:sym typeface="Assistant"/>
            </a:endParaRPr>
          </a:p>
          <a:p>
            <a:pPr indent="0" lvl="0" marL="0" rtl="0" algn="ctr">
              <a:spcBef>
                <a:spcPts val="0"/>
              </a:spcBef>
              <a:spcAft>
                <a:spcPts val="0"/>
              </a:spcAft>
              <a:buNone/>
            </a:pPr>
            <a:r>
              <a:rPr lang="en" sz="2000">
                <a:latin typeface="Assistant"/>
                <a:ea typeface="Assistant"/>
                <a:cs typeface="Assistant"/>
                <a:sym typeface="Assistant"/>
              </a:rPr>
              <a:t>Raksit Lau-Preechathammarach</a:t>
            </a:r>
            <a:r>
              <a:rPr baseline="30000" lang="en" sz="2000">
                <a:latin typeface="Assistant"/>
                <a:ea typeface="Assistant"/>
                <a:cs typeface="Assistant"/>
                <a:sym typeface="Assistant"/>
              </a:rPr>
              <a:t>b</a:t>
            </a:r>
            <a:endParaRPr sz="2000">
              <a:latin typeface="Assistant"/>
              <a:ea typeface="Assistant"/>
              <a:cs typeface="Assistant"/>
              <a:sym typeface="Assistant"/>
            </a:endParaRPr>
          </a:p>
          <a:p>
            <a:pPr indent="0" lvl="0" marL="0" rtl="0" algn="ctr">
              <a:spcBef>
                <a:spcPts val="0"/>
              </a:spcBef>
              <a:spcAft>
                <a:spcPts val="0"/>
              </a:spcAft>
              <a:buNone/>
            </a:pPr>
            <a:r>
              <a:rPr lang="en" sz="2000">
                <a:latin typeface="Assistant"/>
                <a:ea typeface="Assistant"/>
                <a:cs typeface="Assistant"/>
                <a:sym typeface="Assistant"/>
              </a:rPr>
              <a:t>Sireemas Maspong</a:t>
            </a:r>
            <a:r>
              <a:rPr baseline="30000" lang="en" sz="2000">
                <a:latin typeface="Assistant"/>
                <a:ea typeface="Assistant"/>
                <a:cs typeface="Assistant"/>
                <a:sym typeface="Assistant"/>
              </a:rPr>
              <a:t>a</a:t>
            </a:r>
            <a:endParaRPr baseline="30000" sz="2000">
              <a:latin typeface="Assistant"/>
              <a:ea typeface="Assistant"/>
              <a:cs typeface="Assistant"/>
              <a:sym typeface="Assistant"/>
            </a:endParaRPr>
          </a:p>
          <a:p>
            <a:pPr indent="0" lvl="0" marL="0" rtl="0" algn="ctr">
              <a:spcBef>
                <a:spcPts val="0"/>
              </a:spcBef>
              <a:spcAft>
                <a:spcPts val="0"/>
              </a:spcAft>
              <a:buNone/>
            </a:pPr>
            <a:r>
              <a:t/>
            </a:r>
            <a:endParaRPr baseline="30000" sz="1800">
              <a:latin typeface="Assistant"/>
              <a:ea typeface="Assistant"/>
              <a:cs typeface="Assistant"/>
              <a:sym typeface="Assistant"/>
            </a:endParaRPr>
          </a:p>
          <a:p>
            <a:pPr indent="0" lvl="0" marL="0" rtl="0" algn="ctr">
              <a:spcBef>
                <a:spcPts val="0"/>
              </a:spcBef>
              <a:spcAft>
                <a:spcPts val="0"/>
              </a:spcAft>
              <a:buNone/>
            </a:pPr>
            <a:r>
              <a:rPr baseline="30000" i="1" lang="en" sz="1800">
                <a:latin typeface="Assistant"/>
                <a:ea typeface="Assistant"/>
                <a:cs typeface="Assistant"/>
                <a:sym typeface="Assistant"/>
              </a:rPr>
              <a:t>a</a:t>
            </a:r>
            <a:r>
              <a:rPr i="1" lang="en" sz="1800">
                <a:latin typeface="Assistant"/>
                <a:ea typeface="Assistant"/>
                <a:cs typeface="Assistant"/>
                <a:sym typeface="Assistant"/>
              </a:rPr>
              <a:t>Cornell University, </a:t>
            </a:r>
            <a:r>
              <a:rPr baseline="30000" i="1" lang="en" sz="1800">
                <a:latin typeface="Assistant"/>
                <a:ea typeface="Assistant"/>
                <a:cs typeface="Assistant"/>
                <a:sym typeface="Assistant"/>
              </a:rPr>
              <a:t>b</a:t>
            </a:r>
            <a:r>
              <a:rPr i="1" lang="en" sz="1800">
                <a:latin typeface="Assistant"/>
                <a:ea typeface="Assistant"/>
                <a:cs typeface="Assistant"/>
                <a:sym typeface="Assistant"/>
              </a:rPr>
              <a:t>University of California, Berkeley</a:t>
            </a:r>
            <a:endParaRPr i="1" sz="1800">
              <a:latin typeface="Assistant"/>
              <a:ea typeface="Assistant"/>
              <a:cs typeface="Assistant"/>
              <a:sym typeface="Assistant"/>
            </a:endParaRPr>
          </a:p>
          <a:p>
            <a:pPr indent="0" lvl="0" marL="0" rtl="0" algn="ctr">
              <a:spcBef>
                <a:spcPts val="0"/>
              </a:spcBef>
              <a:spcAft>
                <a:spcPts val="0"/>
              </a:spcAft>
              <a:buNone/>
            </a:pPr>
            <a:r>
              <a:rPr lang="en" sz="1600" u="sng">
                <a:solidFill>
                  <a:schemeClr val="hlink"/>
                </a:solidFill>
                <a:latin typeface="Assistant"/>
                <a:ea typeface="Assistant"/>
                <a:cs typeface="Assistant"/>
                <a:sym typeface="Assistant"/>
                <a:hlinkClick r:id="rId3"/>
              </a:rPr>
              <a:t>fb279@cornell.edu</a:t>
            </a:r>
            <a:r>
              <a:rPr lang="en" sz="1600">
                <a:latin typeface="Assistant"/>
                <a:ea typeface="Assistant"/>
                <a:cs typeface="Assistant"/>
                <a:sym typeface="Assistant"/>
              </a:rPr>
              <a:t>, </a:t>
            </a:r>
            <a:r>
              <a:rPr lang="en" sz="1600" u="sng">
                <a:solidFill>
                  <a:schemeClr val="hlink"/>
                </a:solidFill>
                <a:latin typeface="Assistant"/>
                <a:ea typeface="Assistant"/>
                <a:cs typeface="Assistant"/>
                <a:sym typeface="Assistant"/>
                <a:hlinkClick r:id="rId4"/>
              </a:rPr>
              <a:t>raksit@berkeley.edu</a:t>
            </a:r>
            <a:r>
              <a:rPr lang="en" sz="1600">
                <a:latin typeface="Assistant"/>
                <a:ea typeface="Assistant"/>
                <a:cs typeface="Assistant"/>
                <a:sym typeface="Assistant"/>
              </a:rPr>
              <a:t>, </a:t>
            </a:r>
            <a:r>
              <a:rPr lang="en" sz="1600" u="sng">
                <a:solidFill>
                  <a:schemeClr val="hlink"/>
                </a:solidFill>
                <a:latin typeface="Assistant"/>
                <a:ea typeface="Assistant"/>
                <a:cs typeface="Assistant"/>
                <a:sym typeface="Assistant"/>
                <a:hlinkClick r:id="rId5"/>
              </a:rPr>
              <a:t>sm2627@cornell.edu</a:t>
            </a:r>
            <a:r>
              <a:rPr lang="en" sz="1800">
                <a:latin typeface="Assistant"/>
                <a:ea typeface="Assistant"/>
                <a:cs typeface="Assistant"/>
                <a:sym typeface="Assistant"/>
              </a:rPr>
              <a:t> </a:t>
            </a:r>
            <a:endParaRPr sz="1800">
              <a:latin typeface="Assistant"/>
              <a:ea typeface="Assistant"/>
              <a:cs typeface="Assistant"/>
              <a:sym typeface="Assistant"/>
            </a:endParaRPr>
          </a:p>
        </p:txBody>
      </p:sp>
      <p:sp>
        <p:nvSpPr>
          <p:cNvPr id="56" name="Google Shape;56;p13"/>
          <p:cNvSpPr txBox="1"/>
          <p:nvPr/>
        </p:nvSpPr>
        <p:spPr>
          <a:xfrm>
            <a:off x="688350" y="1592850"/>
            <a:ext cx="7767300" cy="1480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sz="2400">
              <a:solidFill>
                <a:schemeClr val="dk1"/>
              </a:solidFill>
              <a:latin typeface="Assistant"/>
              <a:ea typeface="Assistant"/>
              <a:cs typeface="Assistant"/>
              <a:sym typeface="Assistant"/>
            </a:endParaRPr>
          </a:p>
          <a:p>
            <a:pPr indent="0" lvl="0" marL="0" rtl="0" algn="ctr">
              <a:lnSpc>
                <a:spcPct val="115000"/>
              </a:lnSpc>
              <a:spcBef>
                <a:spcPts val="600"/>
              </a:spcBef>
              <a:spcAft>
                <a:spcPts val="600"/>
              </a:spcAft>
              <a:buNone/>
            </a:pPr>
            <a:r>
              <a:rPr lang="en" sz="2400">
                <a:solidFill>
                  <a:schemeClr val="dk1"/>
                </a:solidFill>
                <a:latin typeface="Assistant"/>
                <a:ea typeface="Assistant"/>
                <a:cs typeface="Assistant"/>
                <a:sym typeface="Assistant"/>
              </a:rPr>
              <a:t>Three case studies from Dunan, Pattani Malay, and Salentino</a:t>
            </a:r>
            <a:endParaRPr sz="2400">
              <a:solidFill>
                <a:schemeClr val="dk1"/>
              </a:solidFill>
              <a:latin typeface="Assistant"/>
              <a:ea typeface="Assistant"/>
              <a:cs typeface="Assistant"/>
              <a:sym typeface="Assistant"/>
            </a:endParaRPr>
          </a:p>
        </p:txBody>
      </p:sp>
      <p:pic>
        <p:nvPicPr>
          <p:cNvPr id="57" name="Google Shape;57;p13"/>
          <p:cNvPicPr preferRelativeResize="0"/>
          <p:nvPr/>
        </p:nvPicPr>
        <p:blipFill>
          <a:blip r:embed="rId6">
            <a:alphaModFix/>
          </a:blip>
          <a:stretch>
            <a:fillRect/>
          </a:stretch>
        </p:blipFill>
        <p:spPr>
          <a:xfrm>
            <a:off x="235500" y="2893250"/>
            <a:ext cx="2378875" cy="1136174"/>
          </a:xfrm>
          <a:prstGeom prst="rect">
            <a:avLst/>
          </a:prstGeom>
          <a:noFill/>
          <a:ln>
            <a:noFill/>
          </a:ln>
        </p:spPr>
      </p:pic>
      <p:pic>
        <p:nvPicPr>
          <p:cNvPr id="58" name="Google Shape;58;p13"/>
          <p:cNvPicPr preferRelativeResize="0"/>
          <p:nvPr/>
        </p:nvPicPr>
        <p:blipFill>
          <a:blip r:embed="rId7">
            <a:alphaModFix/>
          </a:blip>
          <a:stretch>
            <a:fillRect/>
          </a:stretch>
        </p:blipFill>
        <p:spPr>
          <a:xfrm>
            <a:off x="6931650" y="2739425"/>
            <a:ext cx="1524000" cy="1524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275250"/>
            <a:ext cx="8520600" cy="10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ssistant SemiBold"/>
                <a:ea typeface="Assistant SemiBold"/>
                <a:cs typeface="Assistant SemiBold"/>
                <a:sym typeface="Assistant SemiBold"/>
              </a:rPr>
              <a:t>Duration:</a:t>
            </a:r>
            <a:r>
              <a:rPr lang="en">
                <a:latin typeface="Assistant"/>
                <a:ea typeface="Assistant"/>
                <a:cs typeface="Assistant"/>
                <a:sym typeface="Assistant"/>
              </a:rPr>
              <a:t> IGs significantly longer in PM and Salentino</a:t>
            </a:r>
            <a:endParaRPr>
              <a:latin typeface="Assistant"/>
              <a:ea typeface="Assistant"/>
              <a:cs typeface="Assistant"/>
              <a:sym typeface="Assistant"/>
            </a:endParaRPr>
          </a:p>
        </p:txBody>
      </p:sp>
      <p:pic>
        <p:nvPicPr>
          <p:cNvPr id="120" name="Google Shape;120;p22"/>
          <p:cNvPicPr preferRelativeResize="0"/>
          <p:nvPr/>
        </p:nvPicPr>
        <p:blipFill rotWithShape="1">
          <a:blip r:embed="rId3">
            <a:alphaModFix/>
          </a:blip>
          <a:srcRect b="-1359" l="3478" r="6625" t="1360"/>
          <a:stretch/>
        </p:blipFill>
        <p:spPr>
          <a:xfrm>
            <a:off x="4572004" y="1672279"/>
            <a:ext cx="4422523" cy="2653199"/>
          </a:xfrm>
          <a:prstGeom prst="rect">
            <a:avLst/>
          </a:prstGeom>
          <a:noFill/>
          <a:ln>
            <a:noFill/>
          </a:ln>
        </p:spPr>
      </p:pic>
      <p:pic>
        <p:nvPicPr>
          <p:cNvPr id="121" name="Google Shape;121;p22"/>
          <p:cNvPicPr preferRelativeResize="0"/>
          <p:nvPr/>
        </p:nvPicPr>
        <p:blipFill rotWithShape="1">
          <a:blip r:embed="rId4">
            <a:alphaModFix/>
          </a:blip>
          <a:srcRect b="0" l="3470" r="7766" t="0"/>
          <a:stretch/>
        </p:blipFill>
        <p:spPr>
          <a:xfrm>
            <a:off x="99537" y="1677838"/>
            <a:ext cx="4422523" cy="2642070"/>
          </a:xfrm>
          <a:prstGeom prst="rect">
            <a:avLst/>
          </a:prstGeom>
          <a:noFill/>
          <a:ln>
            <a:noFill/>
          </a:ln>
        </p:spPr>
      </p:pic>
      <p:sp>
        <p:nvSpPr>
          <p:cNvPr id="122" name="Google Shape;122;p22"/>
          <p:cNvSpPr txBox="1"/>
          <p:nvPr/>
        </p:nvSpPr>
        <p:spPr>
          <a:xfrm>
            <a:off x="5922863" y="1452713"/>
            <a:ext cx="1720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Assistant"/>
                <a:ea typeface="Assistant"/>
                <a:cs typeface="Assistant"/>
                <a:sym typeface="Assistant"/>
              </a:rPr>
              <a:t>Salentino</a:t>
            </a:r>
            <a:endParaRPr sz="1700">
              <a:latin typeface="Assistant"/>
              <a:ea typeface="Assistant"/>
              <a:cs typeface="Assistant"/>
              <a:sym typeface="Assistant"/>
            </a:endParaRPr>
          </a:p>
        </p:txBody>
      </p:sp>
      <p:sp>
        <p:nvSpPr>
          <p:cNvPr id="123" name="Google Shape;123;p22"/>
          <p:cNvSpPr txBox="1"/>
          <p:nvPr/>
        </p:nvSpPr>
        <p:spPr>
          <a:xfrm>
            <a:off x="1450400" y="1452713"/>
            <a:ext cx="1720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Assistant"/>
                <a:ea typeface="Assistant"/>
                <a:cs typeface="Assistant"/>
                <a:sym typeface="Assistant"/>
              </a:rPr>
              <a:t>Pattani Malay</a:t>
            </a:r>
            <a:endParaRPr sz="1700">
              <a:latin typeface="Assistant"/>
              <a:ea typeface="Assistant"/>
              <a:cs typeface="Assistant"/>
              <a:sym typeface="Assistan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27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latin typeface="Assistant SemiBold"/>
                <a:ea typeface="Assistant SemiBold"/>
                <a:cs typeface="Assistant SemiBold"/>
                <a:sym typeface="Assistant SemiBold"/>
              </a:rPr>
              <a:t>Dunan:</a:t>
            </a:r>
            <a:r>
              <a:rPr lang="en" sz="2900">
                <a:latin typeface="Assistant"/>
                <a:ea typeface="Assistant"/>
                <a:cs typeface="Assistant"/>
                <a:sym typeface="Assistant"/>
              </a:rPr>
              <a:t> IGs have significantly longer closure duration</a:t>
            </a:r>
            <a:endParaRPr sz="2900">
              <a:latin typeface="Assistant"/>
              <a:ea typeface="Assistant"/>
              <a:cs typeface="Assistant"/>
              <a:sym typeface="Assistant"/>
            </a:endParaRPr>
          </a:p>
        </p:txBody>
      </p:sp>
      <p:pic>
        <p:nvPicPr>
          <p:cNvPr id="129" name="Google Shape;129;p23"/>
          <p:cNvPicPr preferRelativeResize="0"/>
          <p:nvPr/>
        </p:nvPicPr>
        <p:blipFill>
          <a:blip r:embed="rId3">
            <a:alphaModFix/>
          </a:blip>
          <a:stretch>
            <a:fillRect/>
          </a:stretch>
        </p:blipFill>
        <p:spPr>
          <a:xfrm>
            <a:off x="4648200" y="1633650"/>
            <a:ext cx="4113782" cy="2446624"/>
          </a:xfrm>
          <a:prstGeom prst="rect">
            <a:avLst/>
          </a:prstGeom>
          <a:noFill/>
          <a:ln>
            <a:noFill/>
          </a:ln>
        </p:spPr>
      </p:pic>
      <p:pic>
        <p:nvPicPr>
          <p:cNvPr id="130" name="Google Shape;130;p23"/>
          <p:cNvPicPr preferRelativeResize="0"/>
          <p:nvPr/>
        </p:nvPicPr>
        <p:blipFill>
          <a:blip r:embed="rId4">
            <a:alphaModFix/>
          </a:blip>
          <a:stretch>
            <a:fillRect/>
          </a:stretch>
        </p:blipFill>
        <p:spPr>
          <a:xfrm>
            <a:off x="152400" y="1633650"/>
            <a:ext cx="4444851" cy="2359149"/>
          </a:xfrm>
          <a:prstGeom prst="rect">
            <a:avLst/>
          </a:prstGeom>
          <a:noFill/>
          <a:ln>
            <a:noFill/>
          </a:ln>
        </p:spPr>
      </p:pic>
      <p:sp>
        <p:nvSpPr>
          <p:cNvPr id="131" name="Google Shape;131;p23"/>
          <p:cNvSpPr txBox="1"/>
          <p:nvPr/>
        </p:nvSpPr>
        <p:spPr>
          <a:xfrm>
            <a:off x="1514425" y="1331963"/>
            <a:ext cx="1720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Assistant"/>
                <a:ea typeface="Assistant"/>
                <a:cs typeface="Assistant"/>
                <a:sym typeface="Assistant"/>
              </a:rPr>
              <a:t>Closure + burst</a:t>
            </a:r>
            <a:endParaRPr sz="1700">
              <a:latin typeface="Assistant"/>
              <a:ea typeface="Assistant"/>
              <a:cs typeface="Assistant"/>
              <a:sym typeface="Assistant"/>
            </a:endParaRPr>
          </a:p>
        </p:txBody>
      </p:sp>
      <p:sp>
        <p:nvSpPr>
          <p:cNvPr id="132" name="Google Shape;132;p23"/>
          <p:cNvSpPr txBox="1"/>
          <p:nvPr/>
        </p:nvSpPr>
        <p:spPr>
          <a:xfrm>
            <a:off x="5844688" y="1331963"/>
            <a:ext cx="1720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Assistant"/>
                <a:ea typeface="Assistant"/>
                <a:cs typeface="Assistant"/>
                <a:sym typeface="Assistant"/>
              </a:rPr>
              <a:t>Closure only</a:t>
            </a:r>
            <a:endParaRPr sz="1700">
              <a:latin typeface="Assistant"/>
              <a:ea typeface="Assistant"/>
              <a:cs typeface="Assistant"/>
              <a:sym typeface="Assistan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27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Assistant SemiBold"/>
                <a:ea typeface="Assistant SemiBold"/>
                <a:cs typeface="Assistant SemiBold"/>
                <a:sym typeface="Assistant SemiBold"/>
              </a:rPr>
              <a:t>F</a:t>
            </a:r>
            <a:r>
              <a:rPr lang="en" sz="2700">
                <a:latin typeface="Assistant SemiBold"/>
                <a:ea typeface="Assistant SemiBold"/>
                <a:cs typeface="Assistant SemiBold"/>
                <a:sym typeface="Assistant SemiBold"/>
              </a:rPr>
              <a:t>0</a:t>
            </a:r>
            <a:r>
              <a:rPr b="1" lang="en" sz="2700">
                <a:latin typeface="Assistant"/>
                <a:ea typeface="Assistant"/>
                <a:cs typeface="Assistant"/>
                <a:sym typeface="Assistant"/>
              </a:rPr>
              <a:t> </a:t>
            </a:r>
            <a:r>
              <a:rPr lang="en" sz="2700">
                <a:latin typeface="Assistant"/>
                <a:ea typeface="Assistant"/>
                <a:cs typeface="Assistant"/>
                <a:sym typeface="Assistant"/>
              </a:rPr>
              <a:t>of the following vowel is higher after IGs in all languages</a:t>
            </a:r>
            <a:endParaRPr sz="2700">
              <a:latin typeface="Assistant"/>
              <a:ea typeface="Assistant"/>
              <a:cs typeface="Assistant"/>
              <a:sym typeface="Assistant"/>
            </a:endParaRPr>
          </a:p>
        </p:txBody>
      </p:sp>
      <p:sp>
        <p:nvSpPr>
          <p:cNvPr id="138" name="Google Shape;138;p24"/>
          <p:cNvSpPr txBox="1"/>
          <p:nvPr/>
        </p:nvSpPr>
        <p:spPr>
          <a:xfrm>
            <a:off x="883513" y="941425"/>
            <a:ext cx="1720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Assistant"/>
                <a:ea typeface="Assistant"/>
                <a:cs typeface="Assistant"/>
                <a:sym typeface="Assistant"/>
              </a:rPr>
              <a:t>Dunan</a:t>
            </a:r>
            <a:endParaRPr sz="1700">
              <a:latin typeface="Assistant"/>
              <a:ea typeface="Assistant"/>
              <a:cs typeface="Assistant"/>
              <a:sym typeface="Assistant"/>
            </a:endParaRPr>
          </a:p>
        </p:txBody>
      </p:sp>
      <p:sp>
        <p:nvSpPr>
          <p:cNvPr id="139" name="Google Shape;139;p24"/>
          <p:cNvSpPr txBox="1"/>
          <p:nvPr/>
        </p:nvSpPr>
        <p:spPr>
          <a:xfrm>
            <a:off x="6751900" y="941413"/>
            <a:ext cx="1720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Assistant"/>
                <a:ea typeface="Assistant"/>
                <a:cs typeface="Assistant"/>
                <a:sym typeface="Assistant"/>
              </a:rPr>
              <a:t>Salentino</a:t>
            </a:r>
            <a:endParaRPr sz="1700">
              <a:latin typeface="Assistant"/>
              <a:ea typeface="Assistant"/>
              <a:cs typeface="Assistant"/>
              <a:sym typeface="Assistant"/>
            </a:endParaRPr>
          </a:p>
        </p:txBody>
      </p:sp>
      <p:sp>
        <p:nvSpPr>
          <p:cNvPr id="140" name="Google Shape;140;p24"/>
          <p:cNvSpPr txBox="1"/>
          <p:nvPr/>
        </p:nvSpPr>
        <p:spPr>
          <a:xfrm>
            <a:off x="3711600" y="941425"/>
            <a:ext cx="1720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Assistant"/>
                <a:ea typeface="Assistant"/>
                <a:cs typeface="Assistant"/>
                <a:sym typeface="Assistant"/>
              </a:rPr>
              <a:t>Pattani Malay</a:t>
            </a:r>
            <a:endParaRPr sz="1700">
              <a:latin typeface="Assistant"/>
              <a:ea typeface="Assistant"/>
              <a:cs typeface="Assistant"/>
              <a:sym typeface="Assistant"/>
            </a:endParaRPr>
          </a:p>
        </p:txBody>
      </p:sp>
      <p:pic>
        <p:nvPicPr>
          <p:cNvPr id="141" name="Google Shape;141;p24"/>
          <p:cNvPicPr preferRelativeResize="0"/>
          <p:nvPr/>
        </p:nvPicPr>
        <p:blipFill rotWithShape="1">
          <a:blip r:embed="rId3">
            <a:alphaModFix/>
          </a:blip>
          <a:srcRect b="0" l="0" r="51695" t="0"/>
          <a:stretch/>
        </p:blipFill>
        <p:spPr>
          <a:xfrm>
            <a:off x="6319600" y="1502425"/>
            <a:ext cx="2585405" cy="2840801"/>
          </a:xfrm>
          <a:prstGeom prst="rect">
            <a:avLst/>
          </a:prstGeom>
          <a:noFill/>
          <a:ln>
            <a:noFill/>
          </a:ln>
        </p:spPr>
      </p:pic>
      <p:pic>
        <p:nvPicPr>
          <p:cNvPr id="142" name="Google Shape;142;p24"/>
          <p:cNvPicPr preferRelativeResize="0"/>
          <p:nvPr/>
        </p:nvPicPr>
        <p:blipFill rotWithShape="1">
          <a:blip r:embed="rId4">
            <a:alphaModFix/>
          </a:blip>
          <a:srcRect b="0" l="0" r="52403" t="0"/>
          <a:stretch/>
        </p:blipFill>
        <p:spPr>
          <a:xfrm>
            <a:off x="427300" y="1481300"/>
            <a:ext cx="2585400" cy="2883050"/>
          </a:xfrm>
          <a:prstGeom prst="rect">
            <a:avLst/>
          </a:prstGeom>
          <a:noFill/>
          <a:ln>
            <a:noFill/>
          </a:ln>
        </p:spPr>
      </p:pic>
      <p:pic>
        <p:nvPicPr>
          <p:cNvPr id="143" name="Google Shape;143;p24"/>
          <p:cNvPicPr preferRelativeResize="0"/>
          <p:nvPr/>
        </p:nvPicPr>
        <p:blipFill rotWithShape="1">
          <a:blip r:embed="rId5">
            <a:alphaModFix/>
          </a:blip>
          <a:srcRect b="0" l="0" r="53944" t="0"/>
          <a:stretch/>
        </p:blipFill>
        <p:spPr>
          <a:xfrm>
            <a:off x="3300925" y="1481300"/>
            <a:ext cx="2443300" cy="28830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27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Assistant SemiBold"/>
                <a:ea typeface="Assistant SemiBold"/>
                <a:cs typeface="Assistant SemiBold"/>
                <a:sym typeface="Assistant SemiBold"/>
              </a:rPr>
              <a:t>Intensity</a:t>
            </a:r>
            <a:r>
              <a:rPr b="1" lang="en" sz="2700">
                <a:latin typeface="Assistant"/>
                <a:ea typeface="Assistant"/>
                <a:cs typeface="Assistant"/>
                <a:sym typeface="Assistant"/>
              </a:rPr>
              <a:t> </a:t>
            </a:r>
            <a:r>
              <a:rPr lang="en" sz="2700">
                <a:latin typeface="Assistant"/>
                <a:ea typeface="Assistant"/>
                <a:cs typeface="Assistant"/>
                <a:sym typeface="Assistant"/>
              </a:rPr>
              <a:t>of the following vowel is higher after IGs</a:t>
            </a:r>
            <a:endParaRPr sz="2700">
              <a:latin typeface="Assistant"/>
              <a:ea typeface="Assistant"/>
              <a:cs typeface="Assistant"/>
              <a:sym typeface="Assistant"/>
            </a:endParaRPr>
          </a:p>
        </p:txBody>
      </p:sp>
      <p:sp>
        <p:nvSpPr>
          <p:cNvPr id="149" name="Google Shape;149;p25"/>
          <p:cNvSpPr txBox="1"/>
          <p:nvPr/>
        </p:nvSpPr>
        <p:spPr>
          <a:xfrm>
            <a:off x="883513" y="1034900"/>
            <a:ext cx="1720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Assistant"/>
                <a:ea typeface="Assistant"/>
                <a:cs typeface="Assistant"/>
                <a:sym typeface="Assistant"/>
              </a:rPr>
              <a:t>Dunan</a:t>
            </a:r>
            <a:endParaRPr sz="1700">
              <a:latin typeface="Assistant"/>
              <a:ea typeface="Assistant"/>
              <a:cs typeface="Assistant"/>
              <a:sym typeface="Assistant"/>
            </a:endParaRPr>
          </a:p>
        </p:txBody>
      </p:sp>
      <p:sp>
        <p:nvSpPr>
          <p:cNvPr id="150" name="Google Shape;150;p25"/>
          <p:cNvSpPr txBox="1"/>
          <p:nvPr/>
        </p:nvSpPr>
        <p:spPr>
          <a:xfrm>
            <a:off x="6449025" y="1034888"/>
            <a:ext cx="1720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Assistant"/>
                <a:ea typeface="Assistant"/>
                <a:cs typeface="Assistant"/>
                <a:sym typeface="Assistant"/>
              </a:rPr>
              <a:t>Salentino</a:t>
            </a:r>
            <a:endParaRPr sz="1700">
              <a:latin typeface="Assistant"/>
              <a:ea typeface="Assistant"/>
              <a:cs typeface="Assistant"/>
              <a:sym typeface="Assistant"/>
            </a:endParaRPr>
          </a:p>
        </p:txBody>
      </p:sp>
      <p:sp>
        <p:nvSpPr>
          <p:cNvPr id="151" name="Google Shape;151;p25"/>
          <p:cNvSpPr txBox="1"/>
          <p:nvPr/>
        </p:nvSpPr>
        <p:spPr>
          <a:xfrm>
            <a:off x="3711600" y="1034900"/>
            <a:ext cx="1720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Assistant"/>
                <a:ea typeface="Assistant"/>
                <a:cs typeface="Assistant"/>
                <a:sym typeface="Assistant"/>
              </a:rPr>
              <a:t>Pattani Malay</a:t>
            </a:r>
            <a:endParaRPr sz="1700">
              <a:latin typeface="Assistant"/>
              <a:ea typeface="Assistant"/>
              <a:cs typeface="Assistant"/>
              <a:sym typeface="Assistant"/>
            </a:endParaRPr>
          </a:p>
        </p:txBody>
      </p:sp>
      <p:pic>
        <p:nvPicPr>
          <p:cNvPr id="152" name="Google Shape;152;p25"/>
          <p:cNvPicPr preferRelativeResize="0"/>
          <p:nvPr/>
        </p:nvPicPr>
        <p:blipFill rotWithShape="1">
          <a:blip r:embed="rId3">
            <a:alphaModFix/>
          </a:blip>
          <a:srcRect b="0" l="47427" r="4269" t="0"/>
          <a:stretch/>
        </p:blipFill>
        <p:spPr>
          <a:xfrm>
            <a:off x="6016726" y="1502425"/>
            <a:ext cx="2585400" cy="2840801"/>
          </a:xfrm>
          <a:prstGeom prst="rect">
            <a:avLst/>
          </a:prstGeom>
          <a:noFill/>
          <a:ln>
            <a:noFill/>
          </a:ln>
        </p:spPr>
      </p:pic>
      <p:pic>
        <p:nvPicPr>
          <p:cNvPr id="153" name="Google Shape;153;p25"/>
          <p:cNvPicPr preferRelativeResize="0"/>
          <p:nvPr/>
        </p:nvPicPr>
        <p:blipFill rotWithShape="1">
          <a:blip r:embed="rId4">
            <a:alphaModFix/>
          </a:blip>
          <a:srcRect b="0" l="47955" r="4445" t="0"/>
          <a:stretch/>
        </p:blipFill>
        <p:spPr>
          <a:xfrm>
            <a:off x="451226" y="1481300"/>
            <a:ext cx="2585400" cy="2883050"/>
          </a:xfrm>
          <a:prstGeom prst="rect">
            <a:avLst/>
          </a:prstGeom>
          <a:noFill/>
          <a:ln>
            <a:noFill/>
          </a:ln>
        </p:spPr>
      </p:pic>
      <p:pic>
        <p:nvPicPr>
          <p:cNvPr id="154" name="Google Shape;154;p25"/>
          <p:cNvPicPr preferRelativeResize="0"/>
          <p:nvPr/>
        </p:nvPicPr>
        <p:blipFill rotWithShape="1">
          <a:blip r:embed="rId5">
            <a:alphaModFix/>
          </a:blip>
          <a:srcRect b="0" l="47191" r="3408" t="0"/>
          <a:stretch/>
        </p:blipFill>
        <p:spPr>
          <a:xfrm>
            <a:off x="3193563" y="1481300"/>
            <a:ext cx="2666225" cy="28830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latin typeface="Assistant"/>
                <a:ea typeface="Assistant"/>
                <a:cs typeface="Assistant"/>
                <a:sym typeface="Assistant"/>
              </a:rPr>
              <a:t>Duration is not the only cue in the production of IGs</a:t>
            </a:r>
            <a:endParaRPr sz="2900">
              <a:latin typeface="Assistant"/>
              <a:ea typeface="Assistant"/>
              <a:cs typeface="Assistant"/>
              <a:sym typeface="Assistant"/>
            </a:endParaRPr>
          </a:p>
        </p:txBody>
      </p:sp>
      <p:sp>
        <p:nvSpPr>
          <p:cNvPr id="160" name="Google Shape;160;p26"/>
          <p:cNvSpPr txBox="1"/>
          <p:nvPr>
            <p:ph idx="1" type="body"/>
          </p:nvPr>
        </p:nvSpPr>
        <p:spPr>
          <a:xfrm>
            <a:off x="311700" y="1152475"/>
            <a:ext cx="8520600" cy="1468200"/>
          </a:xfrm>
          <a:prstGeom prst="rect">
            <a:avLst/>
          </a:prstGeom>
        </p:spPr>
        <p:txBody>
          <a:bodyPr anchorCtr="0" anchor="t" bIns="91425" lIns="91425" spcFirstLastPara="1" rIns="91425" wrap="square" tIns="91425">
            <a:normAutofit/>
          </a:bodyPr>
          <a:lstStyle/>
          <a:p>
            <a:pPr indent="-355600" lvl="0" marL="457200" rtl="0" algn="l">
              <a:lnSpc>
                <a:spcPct val="150000"/>
              </a:lnSpc>
              <a:spcBef>
                <a:spcPts val="0"/>
              </a:spcBef>
              <a:spcAft>
                <a:spcPts val="0"/>
              </a:spcAft>
              <a:buClr>
                <a:schemeClr val="dk1"/>
              </a:buClr>
              <a:buSzPts val="2000"/>
              <a:buFont typeface="Assistant"/>
              <a:buChar char="●"/>
            </a:pPr>
            <a:r>
              <a:rPr lang="en" sz="2000">
                <a:solidFill>
                  <a:schemeClr val="dk1"/>
                </a:solidFill>
                <a:latin typeface="Assistant"/>
                <a:ea typeface="Assistant"/>
                <a:cs typeface="Assistant"/>
                <a:sym typeface="Assistant"/>
              </a:rPr>
              <a:t>F0 and intensity differ much more robustly than generally assumed</a:t>
            </a:r>
            <a:endParaRPr sz="2000">
              <a:solidFill>
                <a:schemeClr val="dk1"/>
              </a:solidFill>
              <a:latin typeface="Assistant"/>
              <a:ea typeface="Assistant"/>
              <a:cs typeface="Assistant"/>
              <a:sym typeface="Assistant"/>
            </a:endParaRPr>
          </a:p>
          <a:p>
            <a:pPr indent="-355600" lvl="0" marL="457200" rtl="0" algn="l">
              <a:lnSpc>
                <a:spcPct val="150000"/>
              </a:lnSpc>
              <a:spcBef>
                <a:spcPts val="0"/>
              </a:spcBef>
              <a:spcAft>
                <a:spcPts val="0"/>
              </a:spcAft>
              <a:buClr>
                <a:schemeClr val="dk1"/>
              </a:buClr>
              <a:buSzPts val="2000"/>
              <a:buFont typeface="Assistant"/>
              <a:buChar char="●"/>
            </a:pPr>
            <a:r>
              <a:rPr lang="en" sz="2000">
                <a:solidFill>
                  <a:schemeClr val="dk1"/>
                </a:solidFill>
                <a:latin typeface="Assistant"/>
                <a:ea typeface="Assistant"/>
                <a:cs typeface="Assistant"/>
                <a:sym typeface="Assistant"/>
              </a:rPr>
              <a:t>Speakers reliably sustain higher F0 and intensity long after release of IGs</a:t>
            </a:r>
            <a:endParaRPr sz="2000">
              <a:solidFill>
                <a:schemeClr val="dk1"/>
              </a:solidFill>
              <a:latin typeface="Assistant"/>
              <a:ea typeface="Assistant"/>
              <a:cs typeface="Assistant"/>
              <a:sym typeface="Assistant"/>
            </a:endParaRPr>
          </a:p>
        </p:txBody>
      </p:sp>
      <p:pic>
        <p:nvPicPr>
          <p:cNvPr id="161" name="Google Shape;161;p26"/>
          <p:cNvPicPr preferRelativeResize="0"/>
          <p:nvPr/>
        </p:nvPicPr>
        <p:blipFill>
          <a:blip r:embed="rId3">
            <a:alphaModFix/>
          </a:blip>
          <a:stretch>
            <a:fillRect/>
          </a:stretch>
        </p:blipFill>
        <p:spPr>
          <a:xfrm>
            <a:off x="0" y="3027750"/>
            <a:ext cx="3180273" cy="1687981"/>
          </a:xfrm>
          <a:prstGeom prst="rect">
            <a:avLst/>
          </a:prstGeom>
          <a:noFill/>
          <a:ln>
            <a:noFill/>
          </a:ln>
        </p:spPr>
      </p:pic>
      <p:pic>
        <p:nvPicPr>
          <p:cNvPr id="162" name="Google Shape;162;p26"/>
          <p:cNvPicPr preferRelativeResize="0"/>
          <p:nvPr/>
        </p:nvPicPr>
        <p:blipFill>
          <a:blip r:embed="rId4">
            <a:alphaModFix/>
          </a:blip>
          <a:stretch>
            <a:fillRect/>
          </a:stretch>
        </p:blipFill>
        <p:spPr>
          <a:xfrm>
            <a:off x="5966625" y="3027750"/>
            <a:ext cx="3177385" cy="1687975"/>
          </a:xfrm>
          <a:prstGeom prst="rect">
            <a:avLst/>
          </a:prstGeom>
          <a:noFill/>
          <a:ln>
            <a:noFill/>
          </a:ln>
        </p:spPr>
      </p:pic>
      <p:sp>
        <p:nvSpPr>
          <p:cNvPr id="163" name="Google Shape;163;p26"/>
          <p:cNvSpPr txBox="1"/>
          <p:nvPr/>
        </p:nvSpPr>
        <p:spPr>
          <a:xfrm>
            <a:off x="791563" y="2750650"/>
            <a:ext cx="1720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Assistant"/>
                <a:ea typeface="Assistant"/>
                <a:cs typeface="Assistant"/>
                <a:sym typeface="Assistant"/>
              </a:rPr>
              <a:t>Dunan</a:t>
            </a:r>
            <a:endParaRPr sz="1500">
              <a:latin typeface="Assistant"/>
              <a:ea typeface="Assistant"/>
              <a:cs typeface="Assistant"/>
              <a:sym typeface="Assistant"/>
            </a:endParaRPr>
          </a:p>
        </p:txBody>
      </p:sp>
      <p:sp>
        <p:nvSpPr>
          <p:cNvPr id="164" name="Google Shape;164;p26"/>
          <p:cNvSpPr txBox="1"/>
          <p:nvPr/>
        </p:nvSpPr>
        <p:spPr>
          <a:xfrm>
            <a:off x="6694900" y="2750650"/>
            <a:ext cx="1720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Assistant"/>
                <a:ea typeface="Assistant"/>
                <a:cs typeface="Assistant"/>
                <a:sym typeface="Assistant"/>
              </a:rPr>
              <a:t>Salentino</a:t>
            </a:r>
            <a:endParaRPr sz="1500">
              <a:latin typeface="Assistant"/>
              <a:ea typeface="Assistant"/>
              <a:cs typeface="Assistant"/>
              <a:sym typeface="Assistant"/>
            </a:endParaRPr>
          </a:p>
        </p:txBody>
      </p:sp>
      <p:sp>
        <p:nvSpPr>
          <p:cNvPr id="165" name="Google Shape;165;p26"/>
          <p:cNvSpPr txBox="1"/>
          <p:nvPr/>
        </p:nvSpPr>
        <p:spPr>
          <a:xfrm>
            <a:off x="3713050" y="2750650"/>
            <a:ext cx="1720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Assistant"/>
                <a:ea typeface="Assistant"/>
                <a:cs typeface="Assistant"/>
                <a:sym typeface="Assistant"/>
              </a:rPr>
              <a:t>Pattani Malay</a:t>
            </a:r>
            <a:endParaRPr sz="1500">
              <a:latin typeface="Assistant"/>
              <a:ea typeface="Assistant"/>
              <a:cs typeface="Assistant"/>
              <a:sym typeface="Assistant"/>
            </a:endParaRPr>
          </a:p>
        </p:txBody>
      </p:sp>
      <p:pic>
        <p:nvPicPr>
          <p:cNvPr id="166" name="Google Shape;166;p26"/>
          <p:cNvPicPr preferRelativeResize="0"/>
          <p:nvPr/>
        </p:nvPicPr>
        <p:blipFill rotWithShape="1">
          <a:blip r:embed="rId5">
            <a:alphaModFix/>
          </a:blip>
          <a:srcRect b="0" l="0" r="5473" t="0"/>
          <a:stretch/>
        </p:blipFill>
        <p:spPr>
          <a:xfrm>
            <a:off x="3166162" y="3085450"/>
            <a:ext cx="2805161" cy="15725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xEl>
                                              <p:pRg end="1" st="1"/>
                                            </p:txEl>
                                          </p:spTgt>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latin typeface="Assistant"/>
                <a:ea typeface="Assistant"/>
                <a:cs typeface="Assistant"/>
                <a:sym typeface="Assistant"/>
              </a:rPr>
              <a:t>Duration is not the only cue in the production of IGs</a:t>
            </a:r>
            <a:endParaRPr sz="2900">
              <a:latin typeface="Assistant"/>
              <a:ea typeface="Assistant"/>
              <a:cs typeface="Assistant"/>
              <a:sym typeface="Assistant"/>
            </a:endParaRPr>
          </a:p>
        </p:txBody>
      </p:sp>
      <p:sp>
        <p:nvSpPr>
          <p:cNvPr id="172" name="Google Shape;17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lnSpc>
                <a:spcPct val="150000"/>
              </a:lnSpc>
              <a:spcBef>
                <a:spcPts val="0"/>
              </a:spcBef>
              <a:spcAft>
                <a:spcPts val="0"/>
              </a:spcAft>
              <a:buClr>
                <a:schemeClr val="dk1"/>
              </a:buClr>
              <a:buSzPts val="2000"/>
              <a:buFont typeface="Assistant"/>
              <a:buChar char="●"/>
            </a:pPr>
            <a:r>
              <a:rPr lang="en" sz="2000">
                <a:solidFill>
                  <a:schemeClr val="dk1"/>
                </a:solidFill>
                <a:latin typeface="Assistant"/>
                <a:ea typeface="Assistant"/>
                <a:cs typeface="Assistant"/>
                <a:sym typeface="Assistant"/>
              </a:rPr>
              <a:t>F</a:t>
            </a:r>
            <a:r>
              <a:rPr lang="en" sz="2000">
                <a:solidFill>
                  <a:schemeClr val="dk1"/>
                </a:solidFill>
                <a:latin typeface="Assistant"/>
                <a:ea typeface="Assistant"/>
                <a:cs typeface="Assistant"/>
                <a:sym typeface="Assistant"/>
              </a:rPr>
              <a:t>0 and intensity differ much more robustly than generally assumed</a:t>
            </a:r>
            <a:endParaRPr sz="2000">
              <a:solidFill>
                <a:schemeClr val="dk1"/>
              </a:solidFill>
              <a:latin typeface="Assistant"/>
              <a:ea typeface="Assistant"/>
              <a:cs typeface="Assistant"/>
              <a:sym typeface="Assistant"/>
            </a:endParaRPr>
          </a:p>
          <a:p>
            <a:pPr indent="-355600" lvl="0" marL="457200" rtl="0" algn="l">
              <a:lnSpc>
                <a:spcPct val="150000"/>
              </a:lnSpc>
              <a:spcBef>
                <a:spcPts val="0"/>
              </a:spcBef>
              <a:spcAft>
                <a:spcPts val="0"/>
              </a:spcAft>
              <a:buClr>
                <a:schemeClr val="dk1"/>
              </a:buClr>
              <a:buSzPts val="2000"/>
              <a:buFont typeface="Assistant"/>
              <a:buChar char="●"/>
            </a:pPr>
            <a:r>
              <a:rPr lang="en" sz="2000">
                <a:solidFill>
                  <a:schemeClr val="dk1"/>
                </a:solidFill>
                <a:latin typeface="Assistant"/>
                <a:ea typeface="Assistant"/>
                <a:cs typeface="Assistant"/>
                <a:sym typeface="Assistant"/>
              </a:rPr>
              <a:t>Speakers reliably sustain higher F0 and intensity long after release of IGs</a:t>
            </a:r>
            <a:endParaRPr sz="2000">
              <a:solidFill>
                <a:schemeClr val="dk1"/>
              </a:solidFill>
              <a:latin typeface="Assistant"/>
              <a:ea typeface="Assistant"/>
              <a:cs typeface="Assistant"/>
              <a:sym typeface="Assistant"/>
            </a:endParaRPr>
          </a:p>
          <a:p>
            <a:pPr indent="-355600" lvl="0" marL="457200" rtl="0" algn="l">
              <a:lnSpc>
                <a:spcPct val="150000"/>
              </a:lnSpc>
              <a:spcBef>
                <a:spcPts val="0"/>
              </a:spcBef>
              <a:spcAft>
                <a:spcPts val="0"/>
              </a:spcAft>
              <a:buClr>
                <a:schemeClr val="dk1"/>
              </a:buClr>
              <a:buSzPts val="2000"/>
              <a:buFont typeface="Assistant"/>
              <a:buChar char="●"/>
            </a:pPr>
            <a:r>
              <a:rPr lang="en" sz="2000">
                <a:solidFill>
                  <a:schemeClr val="dk1"/>
                </a:solidFill>
                <a:latin typeface="Assistant"/>
                <a:ea typeface="Assistant"/>
                <a:cs typeface="Assistant"/>
                <a:sym typeface="Assistant"/>
              </a:rPr>
              <a:t>These </a:t>
            </a:r>
            <a:r>
              <a:rPr lang="en" sz="2000">
                <a:solidFill>
                  <a:schemeClr val="dk1"/>
                </a:solidFill>
                <a:latin typeface="Assistant"/>
                <a:ea typeface="Assistant"/>
                <a:cs typeface="Assistant"/>
                <a:sym typeface="Assistant"/>
              </a:rPr>
              <a:t>long lasting</a:t>
            </a:r>
            <a:r>
              <a:rPr lang="en" sz="2000">
                <a:solidFill>
                  <a:schemeClr val="dk1"/>
                </a:solidFill>
                <a:latin typeface="Assistant"/>
                <a:ea typeface="Assistant"/>
                <a:cs typeface="Assistant"/>
                <a:sym typeface="Assistant"/>
              </a:rPr>
              <a:t> effects are </a:t>
            </a:r>
            <a:r>
              <a:rPr lang="en" sz="2000">
                <a:solidFill>
                  <a:schemeClr val="dk1"/>
                </a:solidFill>
                <a:latin typeface="Assistant Medium"/>
                <a:ea typeface="Assistant Medium"/>
                <a:cs typeface="Assistant Medium"/>
                <a:sym typeface="Assistant Medium"/>
              </a:rPr>
              <a:t>unexpected</a:t>
            </a:r>
            <a:r>
              <a:rPr lang="en" sz="2000">
                <a:solidFill>
                  <a:schemeClr val="dk1"/>
                </a:solidFill>
                <a:latin typeface="Assistant"/>
                <a:ea typeface="Assistant"/>
                <a:cs typeface="Assistant"/>
                <a:sym typeface="Assistant"/>
              </a:rPr>
              <a:t> if they are merely a phonetic effect from long closure duration</a:t>
            </a:r>
            <a:endParaRPr sz="2000">
              <a:solidFill>
                <a:schemeClr val="dk1"/>
              </a:solidFill>
              <a:latin typeface="Assistant"/>
              <a:ea typeface="Assistant"/>
              <a:cs typeface="Assistant"/>
              <a:sym typeface="Assistan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ssistant"/>
                <a:ea typeface="Assistant"/>
                <a:cs typeface="Assistant"/>
                <a:sym typeface="Assistant"/>
              </a:rPr>
              <a:t>Cue trade-off: methodology</a:t>
            </a:r>
            <a:endParaRPr>
              <a:latin typeface="Assistant"/>
              <a:ea typeface="Assistant"/>
              <a:cs typeface="Assistant"/>
              <a:sym typeface="Assistant"/>
            </a:endParaRPr>
          </a:p>
        </p:txBody>
      </p:sp>
      <p:sp>
        <p:nvSpPr>
          <p:cNvPr id="178" name="Google Shape;178;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lnSpc>
                <a:spcPct val="150000"/>
              </a:lnSpc>
              <a:spcBef>
                <a:spcPts val="0"/>
              </a:spcBef>
              <a:spcAft>
                <a:spcPts val="0"/>
              </a:spcAft>
              <a:buClr>
                <a:schemeClr val="dk1"/>
              </a:buClr>
              <a:buSzPts val="2000"/>
              <a:buChar char="●"/>
            </a:pPr>
            <a:r>
              <a:rPr lang="en" sz="2000">
                <a:solidFill>
                  <a:schemeClr val="dk1"/>
                </a:solidFill>
                <a:latin typeface="Assistant"/>
                <a:ea typeface="Assistant"/>
                <a:cs typeface="Assistant"/>
                <a:sym typeface="Assistant"/>
              </a:rPr>
              <a:t>Hypothesis: as durational differences decrease (longer singletons, shorter geminates), F0 and intensity differences will increase</a:t>
            </a:r>
            <a:endParaRPr sz="2000">
              <a:solidFill>
                <a:schemeClr val="dk1"/>
              </a:solidFill>
              <a:latin typeface="Assistant"/>
              <a:ea typeface="Assistant"/>
              <a:cs typeface="Assistant"/>
              <a:sym typeface="Assistant"/>
            </a:endParaRPr>
          </a:p>
          <a:p>
            <a:pPr indent="-355600" lvl="0" marL="457200" rtl="0" algn="l">
              <a:lnSpc>
                <a:spcPct val="150000"/>
              </a:lnSpc>
              <a:spcBef>
                <a:spcPts val="0"/>
              </a:spcBef>
              <a:spcAft>
                <a:spcPts val="0"/>
              </a:spcAft>
              <a:buClr>
                <a:schemeClr val="dk1"/>
              </a:buClr>
              <a:buSzPts val="2000"/>
              <a:buFont typeface="Assistant"/>
              <a:buChar char="●"/>
            </a:pPr>
            <a:r>
              <a:rPr lang="en" sz="2000">
                <a:solidFill>
                  <a:schemeClr val="dk1"/>
                </a:solidFill>
                <a:latin typeface="Assistant"/>
                <a:ea typeface="Assistant"/>
                <a:cs typeface="Assistant"/>
                <a:sym typeface="Assistant"/>
              </a:rPr>
              <a:t>Method</a:t>
            </a:r>
            <a:endParaRPr sz="2000">
              <a:solidFill>
                <a:schemeClr val="dk1"/>
              </a:solidFill>
              <a:latin typeface="Assistant"/>
              <a:ea typeface="Assistant"/>
              <a:cs typeface="Assistant"/>
              <a:sym typeface="Assistant"/>
            </a:endParaRPr>
          </a:p>
          <a:p>
            <a:pPr indent="-355600" lvl="1" marL="914400" rtl="0" algn="l">
              <a:lnSpc>
                <a:spcPct val="150000"/>
              </a:lnSpc>
              <a:spcBef>
                <a:spcPts val="0"/>
              </a:spcBef>
              <a:spcAft>
                <a:spcPts val="0"/>
              </a:spcAft>
              <a:buClr>
                <a:schemeClr val="dk1"/>
              </a:buClr>
              <a:buSzPts val="2000"/>
              <a:buFont typeface="Assistant"/>
              <a:buChar char="○"/>
            </a:pPr>
            <a:r>
              <a:rPr lang="en" sz="2000">
                <a:solidFill>
                  <a:schemeClr val="dk1"/>
                </a:solidFill>
                <a:latin typeface="Assistant"/>
                <a:ea typeface="Assistant"/>
                <a:cs typeface="Assistant"/>
                <a:sym typeface="Assistant"/>
              </a:rPr>
              <a:t>Pearson R correlation</a:t>
            </a:r>
            <a:endParaRPr sz="2000">
              <a:solidFill>
                <a:schemeClr val="dk1"/>
              </a:solidFill>
              <a:latin typeface="Assistant"/>
              <a:ea typeface="Assistant"/>
              <a:cs typeface="Assistant"/>
              <a:sym typeface="Assistant"/>
            </a:endParaRPr>
          </a:p>
          <a:p>
            <a:pPr indent="-355600" lvl="1" marL="914400" rtl="0" algn="l">
              <a:lnSpc>
                <a:spcPct val="150000"/>
              </a:lnSpc>
              <a:spcBef>
                <a:spcPts val="0"/>
              </a:spcBef>
              <a:spcAft>
                <a:spcPts val="0"/>
              </a:spcAft>
              <a:buClr>
                <a:schemeClr val="dk1"/>
              </a:buClr>
              <a:buSzPts val="2000"/>
              <a:buFont typeface="Assistant"/>
              <a:buChar char="○"/>
            </a:pPr>
            <a:r>
              <a:rPr lang="en" sz="2000">
                <a:solidFill>
                  <a:schemeClr val="dk1"/>
                </a:solidFill>
                <a:latin typeface="Assistant"/>
                <a:ea typeface="Assistant"/>
                <a:cs typeface="Assistant"/>
                <a:sym typeface="Assistant"/>
              </a:rPr>
              <a:t>Mean values of F0 and intensity taken for each token</a:t>
            </a:r>
            <a:endParaRPr sz="2000">
              <a:solidFill>
                <a:schemeClr val="dk1"/>
              </a:solidFill>
              <a:latin typeface="Assistant"/>
              <a:ea typeface="Assistant"/>
              <a:cs typeface="Assistant"/>
              <a:sym typeface="Assistan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Cue Tradeoff: Dunan</a:t>
            </a:r>
            <a:endParaRPr/>
          </a:p>
        </p:txBody>
      </p:sp>
      <p:pic>
        <p:nvPicPr>
          <p:cNvPr id="184" name="Google Shape;184;p29"/>
          <p:cNvPicPr preferRelativeResize="0"/>
          <p:nvPr/>
        </p:nvPicPr>
        <p:blipFill rotWithShape="1">
          <a:blip r:embed="rId3">
            <a:alphaModFix/>
          </a:blip>
          <a:srcRect b="0" l="0" r="0" t="0"/>
          <a:stretch/>
        </p:blipFill>
        <p:spPr>
          <a:xfrm>
            <a:off x="4057066" y="445022"/>
            <a:ext cx="4775209" cy="2326974"/>
          </a:xfrm>
          <a:prstGeom prst="rect">
            <a:avLst/>
          </a:prstGeom>
          <a:noFill/>
          <a:ln>
            <a:noFill/>
          </a:ln>
        </p:spPr>
      </p:pic>
      <p:pic>
        <p:nvPicPr>
          <p:cNvPr id="185" name="Google Shape;185;p29"/>
          <p:cNvPicPr preferRelativeResize="0"/>
          <p:nvPr/>
        </p:nvPicPr>
        <p:blipFill rotWithShape="1">
          <a:blip r:embed="rId4">
            <a:alphaModFix/>
          </a:blip>
          <a:srcRect b="0" l="0" r="0" t="0"/>
          <a:stretch/>
        </p:blipFill>
        <p:spPr>
          <a:xfrm>
            <a:off x="4057076" y="2771999"/>
            <a:ext cx="4775199" cy="2326974"/>
          </a:xfrm>
          <a:prstGeom prst="rect">
            <a:avLst/>
          </a:prstGeom>
          <a:noFill/>
          <a:ln>
            <a:noFill/>
          </a:ln>
        </p:spPr>
      </p:pic>
      <p:sp>
        <p:nvSpPr>
          <p:cNvPr id="186" name="Google Shape;186;p29"/>
          <p:cNvSpPr/>
          <p:nvPr/>
        </p:nvSpPr>
        <p:spPr>
          <a:xfrm rot="-2700000">
            <a:off x="8085535" y="1283467"/>
            <a:ext cx="560029" cy="193040"/>
          </a:xfrm>
          <a:prstGeom prst="left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2CC"/>
              </a:solidFill>
            </a:endParaRPr>
          </a:p>
        </p:txBody>
      </p:sp>
      <p:sp>
        <p:nvSpPr>
          <p:cNvPr id="187" name="Google Shape;187;p29"/>
          <p:cNvSpPr txBox="1"/>
          <p:nvPr/>
        </p:nvSpPr>
        <p:spPr>
          <a:xfrm>
            <a:off x="311700" y="1190625"/>
            <a:ext cx="3629100" cy="692700"/>
          </a:xfrm>
          <a:prstGeom prst="rect">
            <a:avLst/>
          </a:prstGeom>
          <a:noFill/>
          <a:ln>
            <a:noFill/>
          </a:ln>
        </p:spPr>
        <p:txBody>
          <a:bodyPr anchorCtr="0" anchor="t" bIns="91425" lIns="91425" spcFirstLastPara="1" rIns="91425" wrap="square" tIns="91425">
            <a:spAutoFit/>
          </a:bodyPr>
          <a:lstStyle/>
          <a:p>
            <a:pPr indent="-333375" lvl="0" marL="457200" rtl="0" algn="l">
              <a:spcBef>
                <a:spcPts val="0"/>
              </a:spcBef>
              <a:spcAft>
                <a:spcPts val="0"/>
              </a:spcAft>
              <a:buSzPts val="1650"/>
              <a:buFont typeface="Assistant"/>
              <a:buChar char="●"/>
            </a:pPr>
            <a:r>
              <a:rPr lang="en" sz="1650">
                <a:latin typeface="Assistant"/>
                <a:ea typeface="Assistant"/>
                <a:cs typeface="Assistant"/>
                <a:sym typeface="Assistant"/>
              </a:rPr>
              <a:t>Negative correlation between IG duration &amp; f0</a:t>
            </a:r>
            <a:endParaRPr sz="1650">
              <a:latin typeface="Assistant"/>
              <a:ea typeface="Assistant"/>
              <a:cs typeface="Assistant"/>
              <a:sym typeface="Assistant"/>
            </a:endParaRPr>
          </a:p>
        </p:txBody>
      </p:sp>
      <p:sp>
        <p:nvSpPr>
          <p:cNvPr id="188" name="Google Shape;188;p29"/>
          <p:cNvSpPr txBox="1"/>
          <p:nvPr/>
        </p:nvSpPr>
        <p:spPr>
          <a:xfrm>
            <a:off x="311700" y="1883325"/>
            <a:ext cx="3559800" cy="1200600"/>
          </a:xfrm>
          <a:prstGeom prst="rect">
            <a:avLst/>
          </a:prstGeom>
          <a:noFill/>
          <a:ln>
            <a:noFill/>
          </a:ln>
        </p:spPr>
        <p:txBody>
          <a:bodyPr anchorCtr="0" anchor="t" bIns="91425" lIns="91425" spcFirstLastPara="1" rIns="91425" wrap="square" tIns="91425">
            <a:spAutoFit/>
          </a:bodyPr>
          <a:lstStyle/>
          <a:p>
            <a:pPr indent="-333375" lvl="0" marL="457200" rtl="0" algn="l">
              <a:lnSpc>
                <a:spcPct val="150000"/>
              </a:lnSpc>
              <a:spcBef>
                <a:spcPts val="0"/>
              </a:spcBef>
              <a:spcAft>
                <a:spcPts val="0"/>
              </a:spcAft>
              <a:buClr>
                <a:schemeClr val="dk1"/>
              </a:buClr>
              <a:buSzPts val="1650"/>
              <a:buFont typeface="Assistant"/>
              <a:buChar char="●"/>
            </a:pPr>
            <a:r>
              <a:rPr lang="en" sz="1650">
                <a:solidFill>
                  <a:schemeClr val="dk1"/>
                </a:solidFill>
                <a:latin typeface="Assistant"/>
                <a:ea typeface="Assistant"/>
                <a:cs typeface="Assistant"/>
                <a:sym typeface="Assistant"/>
              </a:rPr>
              <a:t>Tradeoff between </a:t>
            </a:r>
            <a:r>
              <a:rPr i="1" lang="en" sz="1650">
                <a:solidFill>
                  <a:schemeClr val="dk1"/>
                </a:solidFill>
                <a:latin typeface="Assistant"/>
                <a:ea typeface="Assistant"/>
                <a:cs typeface="Assistant"/>
                <a:sym typeface="Assistant"/>
              </a:rPr>
              <a:t>duration </a:t>
            </a:r>
            <a:r>
              <a:rPr lang="en" sz="1650">
                <a:solidFill>
                  <a:schemeClr val="dk1"/>
                </a:solidFill>
                <a:latin typeface="Assistant"/>
                <a:ea typeface="Assistant"/>
                <a:cs typeface="Assistant"/>
                <a:sym typeface="Assistant"/>
              </a:rPr>
              <a:t>cues and </a:t>
            </a:r>
            <a:r>
              <a:rPr i="1" lang="en" sz="1650">
                <a:solidFill>
                  <a:schemeClr val="dk1"/>
                </a:solidFill>
                <a:latin typeface="Assistant"/>
                <a:ea typeface="Assistant"/>
                <a:cs typeface="Assistant"/>
                <a:sym typeface="Assistant"/>
              </a:rPr>
              <a:t>f0 </a:t>
            </a:r>
            <a:r>
              <a:rPr lang="en" sz="1650">
                <a:solidFill>
                  <a:schemeClr val="dk1"/>
                </a:solidFill>
                <a:latin typeface="Assistant"/>
                <a:ea typeface="Assistant"/>
                <a:cs typeface="Assistant"/>
                <a:sym typeface="Assistant"/>
              </a:rPr>
              <a:t>for IGs suggests cue enhancement</a:t>
            </a:r>
            <a:endParaRPr sz="165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0"/>
          <p:cNvPicPr preferRelativeResize="0"/>
          <p:nvPr/>
        </p:nvPicPr>
        <p:blipFill>
          <a:blip r:embed="rId3">
            <a:alphaModFix/>
          </a:blip>
          <a:stretch>
            <a:fillRect/>
          </a:stretch>
        </p:blipFill>
        <p:spPr>
          <a:xfrm>
            <a:off x="4313975" y="371475"/>
            <a:ext cx="4830024" cy="2367826"/>
          </a:xfrm>
          <a:prstGeom prst="rect">
            <a:avLst/>
          </a:prstGeom>
          <a:noFill/>
          <a:ln>
            <a:noFill/>
          </a:ln>
        </p:spPr>
      </p:pic>
      <p:sp>
        <p:nvSpPr>
          <p:cNvPr id="194" name="Google Shape;19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Cue Tradeoff: Pattani Malay</a:t>
            </a:r>
            <a:endParaRPr/>
          </a:p>
        </p:txBody>
      </p:sp>
      <p:pic>
        <p:nvPicPr>
          <p:cNvPr id="195" name="Google Shape;195;p30"/>
          <p:cNvPicPr preferRelativeResize="0"/>
          <p:nvPr/>
        </p:nvPicPr>
        <p:blipFill>
          <a:blip r:embed="rId4">
            <a:alphaModFix/>
          </a:blip>
          <a:stretch>
            <a:fillRect/>
          </a:stretch>
        </p:blipFill>
        <p:spPr>
          <a:xfrm>
            <a:off x="4313994" y="2775675"/>
            <a:ext cx="4830008" cy="2367826"/>
          </a:xfrm>
          <a:prstGeom prst="rect">
            <a:avLst/>
          </a:prstGeom>
          <a:noFill/>
          <a:ln>
            <a:noFill/>
          </a:ln>
        </p:spPr>
      </p:pic>
      <p:sp>
        <p:nvSpPr>
          <p:cNvPr id="196" name="Google Shape;196;p30"/>
          <p:cNvSpPr txBox="1"/>
          <p:nvPr/>
        </p:nvSpPr>
        <p:spPr>
          <a:xfrm>
            <a:off x="400050" y="1095375"/>
            <a:ext cx="4000500" cy="5232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Assistant"/>
              <a:buChar char="●"/>
            </a:pPr>
            <a:r>
              <a:rPr lang="en" sz="2200">
                <a:latin typeface="Assistant"/>
                <a:ea typeface="Assistant"/>
                <a:cs typeface="Assistant"/>
                <a:sym typeface="Assistant"/>
              </a:rPr>
              <a:t>Weak positive correlations</a:t>
            </a:r>
            <a:endParaRPr sz="2200">
              <a:latin typeface="Assistant"/>
              <a:ea typeface="Assistant"/>
              <a:cs typeface="Assistant"/>
              <a:sym typeface="Assistant"/>
            </a:endParaRPr>
          </a:p>
        </p:txBody>
      </p:sp>
      <p:sp>
        <p:nvSpPr>
          <p:cNvPr id="197" name="Google Shape;197;p30"/>
          <p:cNvSpPr/>
          <p:nvPr/>
        </p:nvSpPr>
        <p:spPr>
          <a:xfrm rot="4038610">
            <a:off x="5829658" y="1719559"/>
            <a:ext cx="510185" cy="188931"/>
          </a:xfrm>
          <a:prstGeom prst="left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2CC"/>
              </a:solidFill>
            </a:endParaRPr>
          </a:p>
        </p:txBody>
      </p:sp>
      <p:sp>
        <p:nvSpPr>
          <p:cNvPr id="198" name="Google Shape;198;p30"/>
          <p:cNvSpPr/>
          <p:nvPr/>
        </p:nvSpPr>
        <p:spPr>
          <a:xfrm rot="4038610">
            <a:off x="6039208" y="3957934"/>
            <a:ext cx="510185" cy="188931"/>
          </a:xfrm>
          <a:prstGeom prst="left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2CC"/>
              </a:solidFill>
            </a:endParaRPr>
          </a:p>
        </p:txBody>
      </p:sp>
      <p:sp>
        <p:nvSpPr>
          <p:cNvPr id="199" name="Google Shape;199;p30"/>
          <p:cNvSpPr/>
          <p:nvPr/>
        </p:nvSpPr>
        <p:spPr>
          <a:xfrm rot="4038610">
            <a:off x="8220433" y="3957934"/>
            <a:ext cx="510185" cy="188931"/>
          </a:xfrm>
          <a:prstGeom prst="left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2CC"/>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Cue Tradeoff: Salentino</a:t>
            </a:r>
            <a:endParaRPr/>
          </a:p>
        </p:txBody>
      </p:sp>
      <p:sp>
        <p:nvSpPr>
          <p:cNvPr id="205" name="Google Shape;205;p3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chemeClr val="dk1"/>
              </a:buClr>
              <a:buSzPts val="2200"/>
              <a:buFont typeface="Assistant"/>
              <a:buChar char="●"/>
            </a:pPr>
            <a:r>
              <a:rPr lang="en" sz="2200">
                <a:solidFill>
                  <a:schemeClr val="dk1"/>
                </a:solidFill>
                <a:latin typeface="Assistant"/>
                <a:ea typeface="Assistant"/>
                <a:cs typeface="Assistant"/>
                <a:sym typeface="Assistant"/>
              </a:rPr>
              <a:t>No significant correlations</a:t>
            </a:r>
            <a:endParaRPr sz="2200">
              <a:solidFill>
                <a:schemeClr val="dk1"/>
              </a:solidFill>
              <a:latin typeface="Assistant"/>
              <a:ea typeface="Assistant"/>
              <a:cs typeface="Assistant"/>
              <a:sym typeface="Assistant"/>
            </a:endParaRPr>
          </a:p>
        </p:txBody>
      </p:sp>
      <p:pic>
        <p:nvPicPr>
          <p:cNvPr id="206" name="Google Shape;206;p31"/>
          <p:cNvPicPr preferRelativeResize="0"/>
          <p:nvPr/>
        </p:nvPicPr>
        <p:blipFill>
          <a:blip r:embed="rId3">
            <a:alphaModFix/>
          </a:blip>
          <a:stretch>
            <a:fillRect/>
          </a:stretch>
        </p:blipFill>
        <p:spPr>
          <a:xfrm>
            <a:off x="4039375" y="0"/>
            <a:ext cx="4971274" cy="2454099"/>
          </a:xfrm>
          <a:prstGeom prst="rect">
            <a:avLst/>
          </a:prstGeom>
          <a:noFill/>
          <a:ln>
            <a:noFill/>
          </a:ln>
        </p:spPr>
      </p:pic>
      <p:pic>
        <p:nvPicPr>
          <p:cNvPr id="207" name="Google Shape;207;p31"/>
          <p:cNvPicPr preferRelativeResize="0"/>
          <p:nvPr/>
        </p:nvPicPr>
        <p:blipFill>
          <a:blip r:embed="rId4">
            <a:alphaModFix/>
          </a:blip>
          <a:stretch>
            <a:fillRect/>
          </a:stretch>
        </p:blipFill>
        <p:spPr>
          <a:xfrm>
            <a:off x="4056041" y="2571748"/>
            <a:ext cx="5011758" cy="2474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latin typeface="Assistant"/>
                <a:ea typeface="Assistant"/>
                <a:cs typeface="Assistant"/>
                <a:sym typeface="Assistant"/>
              </a:rPr>
              <a:t>Overarching Question: </a:t>
            </a:r>
            <a:r>
              <a:rPr lang="en" sz="2400">
                <a:latin typeface="Assistant"/>
                <a:ea typeface="Assistant"/>
                <a:cs typeface="Assistant"/>
                <a:sym typeface="Assistant"/>
              </a:rPr>
              <a:t>Are IGs distinct from fortis consonants?</a:t>
            </a:r>
            <a:endParaRPr sz="2920">
              <a:latin typeface="Assistant"/>
              <a:ea typeface="Assistant"/>
              <a:cs typeface="Assistant"/>
              <a:sym typeface="Assistant"/>
            </a:endParaRPr>
          </a:p>
        </p:txBody>
      </p:sp>
      <p:sp>
        <p:nvSpPr>
          <p:cNvPr id="64" name="Google Shape;64;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2100">
              <a:solidFill>
                <a:schemeClr val="dk1"/>
              </a:solidFill>
              <a:latin typeface="Assistant"/>
              <a:ea typeface="Assistant"/>
              <a:cs typeface="Assistant"/>
              <a:sym typeface="Assistant"/>
            </a:endParaRPr>
          </a:p>
          <a:p>
            <a:pPr indent="-361950" lvl="0" marL="457200" rtl="0" algn="l">
              <a:lnSpc>
                <a:spcPct val="100000"/>
              </a:lnSpc>
              <a:spcBef>
                <a:spcPts val="1200"/>
              </a:spcBef>
              <a:spcAft>
                <a:spcPts val="0"/>
              </a:spcAft>
              <a:buClr>
                <a:schemeClr val="dk1"/>
              </a:buClr>
              <a:buSzPts val="2100"/>
              <a:buFont typeface="Assistant"/>
              <a:buAutoNum type="arabicParenBoth"/>
            </a:pPr>
            <a:r>
              <a:rPr lang="en" sz="2100">
                <a:solidFill>
                  <a:schemeClr val="dk1"/>
                </a:solidFill>
                <a:latin typeface="Assistant"/>
                <a:ea typeface="Assistant"/>
                <a:cs typeface="Assistant"/>
                <a:sym typeface="Assistant"/>
              </a:rPr>
              <a:t>W</a:t>
            </a:r>
            <a:r>
              <a:rPr lang="en" sz="2100">
                <a:solidFill>
                  <a:schemeClr val="dk1"/>
                </a:solidFill>
                <a:latin typeface="Assistant"/>
                <a:ea typeface="Assistant"/>
                <a:cs typeface="Assistant"/>
                <a:sym typeface="Assistant"/>
              </a:rPr>
              <a:t>hat are the acoustic correlates of initial geminates (IGs) </a:t>
            </a:r>
            <a:r>
              <a:rPr lang="en" sz="2100">
                <a:solidFill>
                  <a:schemeClr val="dk1"/>
                </a:solidFill>
                <a:latin typeface="Assistant"/>
                <a:ea typeface="Assistant"/>
                <a:cs typeface="Assistant"/>
                <a:sym typeface="Assistant"/>
              </a:rPr>
              <a:t>and how do they unfold in time</a:t>
            </a:r>
            <a:r>
              <a:rPr lang="en" sz="2100">
                <a:solidFill>
                  <a:schemeClr val="dk1"/>
                </a:solidFill>
                <a:latin typeface="Assistant"/>
                <a:ea typeface="Assistant"/>
                <a:cs typeface="Assistant"/>
                <a:sym typeface="Assistant"/>
              </a:rPr>
              <a:t>?</a:t>
            </a:r>
            <a:endParaRPr sz="2100">
              <a:solidFill>
                <a:schemeClr val="dk1"/>
              </a:solidFill>
              <a:latin typeface="Assistant"/>
              <a:ea typeface="Assistant"/>
              <a:cs typeface="Assistant"/>
              <a:sym typeface="Assistant"/>
            </a:endParaRPr>
          </a:p>
          <a:p>
            <a:pPr indent="0" lvl="0" marL="457200" rtl="0" algn="l">
              <a:lnSpc>
                <a:spcPct val="100000"/>
              </a:lnSpc>
              <a:spcBef>
                <a:spcPts val="1200"/>
              </a:spcBef>
              <a:spcAft>
                <a:spcPts val="0"/>
              </a:spcAft>
              <a:buNone/>
            </a:pPr>
            <a:r>
              <a:t/>
            </a:r>
            <a:endParaRPr sz="2100">
              <a:solidFill>
                <a:schemeClr val="dk1"/>
              </a:solidFill>
              <a:latin typeface="Assistant"/>
              <a:ea typeface="Assistant"/>
              <a:cs typeface="Assistant"/>
              <a:sym typeface="Assistant"/>
            </a:endParaRPr>
          </a:p>
          <a:p>
            <a:pPr indent="-361950" lvl="0" marL="457200" rtl="0" algn="l">
              <a:lnSpc>
                <a:spcPct val="100000"/>
              </a:lnSpc>
              <a:spcBef>
                <a:spcPts val="1200"/>
              </a:spcBef>
              <a:spcAft>
                <a:spcPts val="0"/>
              </a:spcAft>
              <a:buClr>
                <a:schemeClr val="dk1"/>
              </a:buClr>
              <a:buSzPts val="2100"/>
              <a:buFont typeface="Assistant"/>
              <a:buAutoNum type="arabicParenBoth"/>
            </a:pPr>
            <a:r>
              <a:rPr lang="en" sz="2100">
                <a:solidFill>
                  <a:schemeClr val="dk1"/>
                </a:solidFill>
                <a:latin typeface="Assistant"/>
                <a:ea typeface="Assistant"/>
                <a:cs typeface="Assistant"/>
                <a:sym typeface="Assistant"/>
              </a:rPr>
              <a:t>How do these correlates inform the phonological representation of IGs?</a:t>
            </a:r>
            <a:endParaRPr sz="2100">
              <a:solidFill>
                <a:schemeClr val="dk1"/>
              </a:solidFill>
              <a:latin typeface="Assistant"/>
              <a:ea typeface="Assistant"/>
              <a:cs typeface="Assistant"/>
              <a:sym typeface="Assistan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ssistant"/>
                <a:ea typeface="Assistant"/>
                <a:cs typeface="Assistant"/>
                <a:sym typeface="Assistant"/>
              </a:rPr>
              <a:t>Machine Learning: Classification</a:t>
            </a:r>
            <a:endParaRPr>
              <a:latin typeface="Assistant"/>
              <a:ea typeface="Assistant"/>
              <a:cs typeface="Assistant"/>
              <a:sym typeface="Assistant"/>
            </a:endParaRPr>
          </a:p>
        </p:txBody>
      </p:sp>
      <p:sp>
        <p:nvSpPr>
          <p:cNvPr id="213" name="Google Shape;213;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lnSpc>
                <a:spcPct val="150000"/>
              </a:lnSpc>
              <a:spcBef>
                <a:spcPts val="0"/>
              </a:spcBef>
              <a:spcAft>
                <a:spcPts val="0"/>
              </a:spcAft>
              <a:buClr>
                <a:schemeClr val="dk1"/>
              </a:buClr>
              <a:buSzPts val="2100"/>
              <a:buFont typeface="Assistant"/>
              <a:buChar char="●"/>
            </a:pPr>
            <a:r>
              <a:rPr lang="en" sz="2100">
                <a:solidFill>
                  <a:schemeClr val="dk1"/>
                </a:solidFill>
                <a:latin typeface="Assistant"/>
                <a:ea typeface="Assistant"/>
                <a:cs typeface="Assistant"/>
                <a:sym typeface="Assistant"/>
              </a:rPr>
              <a:t>Linear Support Vector Machines (SVM)</a:t>
            </a:r>
            <a:endParaRPr sz="2100">
              <a:solidFill>
                <a:schemeClr val="dk1"/>
              </a:solidFill>
              <a:latin typeface="Assistant"/>
              <a:ea typeface="Assistant"/>
              <a:cs typeface="Assistant"/>
              <a:sym typeface="Assistant"/>
            </a:endParaRPr>
          </a:p>
          <a:p>
            <a:pPr indent="-361950" lvl="0" marL="457200" rtl="0" algn="l">
              <a:lnSpc>
                <a:spcPct val="150000"/>
              </a:lnSpc>
              <a:spcBef>
                <a:spcPts val="0"/>
              </a:spcBef>
              <a:spcAft>
                <a:spcPts val="0"/>
              </a:spcAft>
              <a:buClr>
                <a:schemeClr val="dk1"/>
              </a:buClr>
              <a:buSzPts val="2100"/>
              <a:buFont typeface="Assistant"/>
              <a:buChar char="●"/>
            </a:pPr>
            <a:r>
              <a:rPr lang="en" sz="2100">
                <a:solidFill>
                  <a:schemeClr val="dk1"/>
                </a:solidFill>
                <a:latin typeface="Assistant"/>
                <a:ea typeface="Assistant"/>
                <a:cs typeface="Assistant"/>
                <a:sym typeface="Assistant"/>
              </a:rPr>
              <a:t>Trained on</a:t>
            </a:r>
            <a:endParaRPr sz="2100">
              <a:solidFill>
                <a:schemeClr val="dk1"/>
              </a:solidFill>
              <a:latin typeface="Assistant"/>
              <a:ea typeface="Assistant"/>
              <a:cs typeface="Assistant"/>
              <a:sym typeface="Assistant"/>
            </a:endParaRPr>
          </a:p>
          <a:p>
            <a:pPr indent="-361950" lvl="1" marL="914400" rtl="0" algn="l">
              <a:lnSpc>
                <a:spcPct val="150000"/>
              </a:lnSpc>
              <a:spcBef>
                <a:spcPts val="0"/>
              </a:spcBef>
              <a:spcAft>
                <a:spcPts val="0"/>
              </a:spcAft>
              <a:buClr>
                <a:schemeClr val="dk1"/>
              </a:buClr>
              <a:buSzPts val="2100"/>
              <a:buFont typeface="Assistant"/>
              <a:buChar char="○"/>
            </a:pPr>
            <a:r>
              <a:rPr lang="en" sz="2100">
                <a:solidFill>
                  <a:schemeClr val="dk1"/>
                </a:solidFill>
                <a:latin typeface="Assistant"/>
                <a:ea typeface="Assistant"/>
                <a:cs typeface="Assistant"/>
                <a:sym typeface="Assistant"/>
              </a:rPr>
              <a:t>Duration (Raw, C/σ Ratio)</a:t>
            </a:r>
            <a:endParaRPr sz="2100">
              <a:solidFill>
                <a:schemeClr val="dk1"/>
              </a:solidFill>
              <a:latin typeface="Assistant"/>
              <a:ea typeface="Assistant"/>
              <a:cs typeface="Assistant"/>
              <a:sym typeface="Assistant"/>
            </a:endParaRPr>
          </a:p>
          <a:p>
            <a:pPr indent="-361950" lvl="1" marL="914400" rtl="0" algn="l">
              <a:lnSpc>
                <a:spcPct val="150000"/>
              </a:lnSpc>
              <a:spcBef>
                <a:spcPts val="0"/>
              </a:spcBef>
              <a:spcAft>
                <a:spcPts val="0"/>
              </a:spcAft>
              <a:buClr>
                <a:schemeClr val="dk1"/>
              </a:buClr>
              <a:buSzPts val="2100"/>
              <a:buFont typeface="Assistant"/>
              <a:buChar char="○"/>
            </a:pPr>
            <a:r>
              <a:rPr lang="en" sz="2100">
                <a:solidFill>
                  <a:schemeClr val="dk1"/>
                </a:solidFill>
                <a:latin typeface="Assistant"/>
                <a:ea typeface="Assistant"/>
                <a:cs typeface="Assistant"/>
                <a:sym typeface="Assistant"/>
              </a:rPr>
              <a:t>F0 contours (downsampled to 10 </a:t>
            </a:r>
            <a:r>
              <a:rPr lang="en" sz="2100">
                <a:solidFill>
                  <a:schemeClr val="dk1"/>
                </a:solidFill>
                <a:latin typeface="Assistant"/>
                <a:ea typeface="Assistant"/>
                <a:cs typeface="Assistant"/>
                <a:sym typeface="Assistant"/>
              </a:rPr>
              <a:t>data points</a:t>
            </a:r>
            <a:r>
              <a:rPr lang="en" sz="2100">
                <a:solidFill>
                  <a:schemeClr val="dk1"/>
                </a:solidFill>
                <a:latin typeface="Assistant"/>
                <a:ea typeface="Assistant"/>
                <a:cs typeface="Assistant"/>
                <a:sym typeface="Assistant"/>
              </a:rPr>
              <a:t>)</a:t>
            </a:r>
            <a:endParaRPr sz="2100">
              <a:solidFill>
                <a:schemeClr val="dk1"/>
              </a:solidFill>
              <a:latin typeface="Assistant"/>
              <a:ea typeface="Assistant"/>
              <a:cs typeface="Assistant"/>
              <a:sym typeface="Assistant"/>
            </a:endParaRPr>
          </a:p>
          <a:p>
            <a:pPr indent="-361950" lvl="1" marL="914400" rtl="0" algn="l">
              <a:lnSpc>
                <a:spcPct val="150000"/>
              </a:lnSpc>
              <a:spcBef>
                <a:spcPts val="0"/>
              </a:spcBef>
              <a:spcAft>
                <a:spcPts val="0"/>
              </a:spcAft>
              <a:buClr>
                <a:schemeClr val="dk1"/>
              </a:buClr>
              <a:buSzPts val="2100"/>
              <a:buFont typeface="Assistant"/>
              <a:buChar char="○"/>
            </a:pPr>
            <a:r>
              <a:rPr lang="en" sz="2100">
                <a:solidFill>
                  <a:schemeClr val="dk1"/>
                </a:solidFill>
                <a:latin typeface="Assistant"/>
                <a:ea typeface="Assistant"/>
                <a:cs typeface="Assistant"/>
                <a:sym typeface="Assistant"/>
              </a:rPr>
              <a:t>Intensity</a:t>
            </a:r>
            <a:r>
              <a:rPr lang="en" sz="2100">
                <a:solidFill>
                  <a:schemeClr val="dk1"/>
                </a:solidFill>
                <a:latin typeface="Assistant"/>
                <a:ea typeface="Assistant"/>
                <a:cs typeface="Assistant"/>
                <a:sym typeface="Assistant"/>
              </a:rPr>
              <a:t> contours (downsampled to 10 data points)</a:t>
            </a:r>
            <a:endParaRPr sz="2100">
              <a:solidFill>
                <a:schemeClr val="dk1"/>
              </a:solidFill>
              <a:latin typeface="Assistant"/>
              <a:ea typeface="Assistant"/>
              <a:cs typeface="Assistant"/>
              <a:sym typeface="Assistant"/>
            </a:endParaRPr>
          </a:p>
          <a:p>
            <a:pPr indent="-361950" lvl="0" marL="457200" rtl="0" algn="l">
              <a:lnSpc>
                <a:spcPct val="150000"/>
              </a:lnSpc>
              <a:spcBef>
                <a:spcPts val="0"/>
              </a:spcBef>
              <a:spcAft>
                <a:spcPts val="0"/>
              </a:spcAft>
              <a:buClr>
                <a:schemeClr val="dk1"/>
              </a:buClr>
              <a:buSzPts val="2100"/>
              <a:buFont typeface="Assistant"/>
              <a:buChar char="●"/>
            </a:pPr>
            <a:r>
              <a:rPr lang="en" sz="2100">
                <a:solidFill>
                  <a:schemeClr val="dk1"/>
                </a:solidFill>
                <a:latin typeface="Assistant"/>
                <a:ea typeface="Assistant"/>
                <a:cs typeface="Assistant"/>
                <a:sym typeface="Assistant"/>
              </a:rPr>
              <a:t>Results from a 10-fold cross validation </a:t>
            </a:r>
            <a:endParaRPr sz="2100">
              <a:solidFill>
                <a:schemeClr val="dk1"/>
              </a:solidFill>
              <a:latin typeface="Assistant"/>
              <a:ea typeface="Assistant"/>
              <a:cs typeface="Assistant"/>
              <a:sym typeface="Assistan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20">
                <a:latin typeface="Assistant"/>
                <a:ea typeface="Assistant"/>
                <a:cs typeface="Assistant"/>
                <a:sym typeface="Assistant"/>
              </a:rPr>
              <a:t>Dunan Classification</a:t>
            </a:r>
            <a:endParaRPr sz="2720">
              <a:latin typeface="Assistant"/>
              <a:ea typeface="Assistant"/>
              <a:cs typeface="Assistant"/>
              <a:sym typeface="Assistant"/>
            </a:endParaRPr>
          </a:p>
        </p:txBody>
      </p:sp>
      <p:graphicFrame>
        <p:nvGraphicFramePr>
          <p:cNvPr id="219" name="Google Shape;219;p33"/>
          <p:cNvGraphicFramePr/>
          <p:nvPr/>
        </p:nvGraphicFramePr>
        <p:xfrm>
          <a:off x="758625" y="1457450"/>
          <a:ext cx="3000000" cy="3000000"/>
        </p:xfrm>
        <a:graphic>
          <a:graphicData uri="http://schemas.openxmlformats.org/drawingml/2006/table">
            <a:tbl>
              <a:tblPr>
                <a:noFill/>
                <a:tableStyleId>{AFDB31E5-43F1-4D76-A2A3-84C55D16FA5C}</a:tableStyleId>
              </a:tblPr>
              <a:tblGrid>
                <a:gridCol w="2839850"/>
                <a:gridCol w="2115800"/>
                <a:gridCol w="2115800"/>
              </a:tblGrid>
              <a:tr h="542850">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Model</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Mean Accuracy</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Std Accuracy</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42850">
                <a:tc>
                  <a:txBody>
                    <a:bodyPr/>
                    <a:lstStyle/>
                    <a:p>
                      <a:pPr indent="0" lvl="0" marL="0" rtl="0" algn="l">
                        <a:lnSpc>
                          <a:spcPct val="115000"/>
                        </a:lnSpc>
                        <a:spcBef>
                          <a:spcPts val="0"/>
                        </a:spcBef>
                        <a:spcAft>
                          <a:spcPts val="0"/>
                        </a:spcAft>
                        <a:buNone/>
                      </a:pPr>
                      <a:r>
                        <a:rPr lang="en" sz="2000">
                          <a:solidFill>
                            <a:schemeClr val="dk1"/>
                          </a:solidFill>
                          <a:latin typeface="Assistant"/>
                          <a:ea typeface="Assistant"/>
                          <a:cs typeface="Assistant"/>
                          <a:sym typeface="Assistant"/>
                        </a:rPr>
                        <a:t>Duration + Intensity + F0</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64.7 %</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1.5 %</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FFF2CC"/>
                    </a:solidFill>
                  </a:tcPr>
                </a:tc>
              </a:tr>
              <a:tr h="542850">
                <a:tc>
                  <a:txBody>
                    <a:bodyPr/>
                    <a:lstStyle/>
                    <a:p>
                      <a:pPr indent="0" lvl="0" marL="0" rtl="0" algn="l">
                        <a:lnSpc>
                          <a:spcPct val="115000"/>
                        </a:lnSpc>
                        <a:spcBef>
                          <a:spcPts val="0"/>
                        </a:spcBef>
                        <a:spcAft>
                          <a:spcPts val="0"/>
                        </a:spcAft>
                        <a:buNone/>
                      </a:pPr>
                      <a:r>
                        <a:rPr lang="en" sz="2000">
                          <a:solidFill>
                            <a:schemeClr val="dk1"/>
                          </a:solidFill>
                          <a:latin typeface="Assistant"/>
                          <a:ea typeface="Assistant"/>
                          <a:cs typeface="Assistant"/>
                          <a:sym typeface="Assistant"/>
                        </a:rPr>
                        <a:t>Intensity + F0</a:t>
                      </a:r>
                      <a:endParaRPr sz="2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sz="2000">
                          <a:solidFill>
                            <a:schemeClr val="dk1"/>
                          </a:solidFill>
                          <a:latin typeface="Assistant"/>
                          <a:ea typeface="Assistant"/>
                          <a:cs typeface="Assistant"/>
                          <a:sym typeface="Assistant"/>
                        </a:rPr>
                        <a:t>63.4 %</a:t>
                      </a:r>
                      <a:endParaRPr sz="2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1.1 %</a:t>
                      </a:r>
                      <a:endParaRPr sz="2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542850">
                <a:tc>
                  <a:txBody>
                    <a:bodyPr/>
                    <a:lstStyle/>
                    <a:p>
                      <a:pPr indent="0" lvl="0" marL="0" rtl="0" algn="l">
                        <a:lnSpc>
                          <a:spcPct val="115000"/>
                        </a:lnSpc>
                        <a:spcBef>
                          <a:spcPts val="0"/>
                        </a:spcBef>
                        <a:spcAft>
                          <a:spcPts val="0"/>
                        </a:spcAft>
                        <a:buNone/>
                      </a:pPr>
                      <a:r>
                        <a:rPr lang="en" sz="2000">
                          <a:solidFill>
                            <a:schemeClr val="dk1"/>
                          </a:solidFill>
                          <a:latin typeface="Assistant"/>
                          <a:ea typeface="Assistant"/>
                          <a:cs typeface="Assistant"/>
                          <a:sym typeface="Assistant"/>
                        </a:rPr>
                        <a:t>F0</a:t>
                      </a:r>
                      <a:endParaRPr sz="2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sz="2000">
                          <a:solidFill>
                            <a:schemeClr val="dk1"/>
                          </a:solidFill>
                          <a:latin typeface="Assistant"/>
                          <a:ea typeface="Assistant"/>
                          <a:cs typeface="Assistant"/>
                          <a:sym typeface="Assistant"/>
                        </a:rPr>
                        <a:t>60.8 %</a:t>
                      </a:r>
                      <a:endParaRPr sz="2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1.5 %</a:t>
                      </a:r>
                      <a:endParaRPr sz="2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542850">
                <a:tc>
                  <a:txBody>
                    <a:bodyPr/>
                    <a:lstStyle/>
                    <a:p>
                      <a:pPr indent="0" lvl="0" marL="0" rtl="0" algn="l">
                        <a:lnSpc>
                          <a:spcPct val="115000"/>
                        </a:lnSpc>
                        <a:spcBef>
                          <a:spcPts val="0"/>
                        </a:spcBef>
                        <a:spcAft>
                          <a:spcPts val="0"/>
                        </a:spcAft>
                        <a:buNone/>
                      </a:pPr>
                      <a:r>
                        <a:rPr lang="en" sz="2000">
                          <a:solidFill>
                            <a:schemeClr val="dk1"/>
                          </a:solidFill>
                          <a:latin typeface="Assistant"/>
                          <a:ea typeface="Assistant"/>
                          <a:cs typeface="Assistant"/>
                          <a:sym typeface="Assistant"/>
                        </a:rPr>
                        <a:t>Duration </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sz="2000">
                          <a:solidFill>
                            <a:schemeClr val="dk1"/>
                          </a:solidFill>
                          <a:latin typeface="Assistant"/>
                          <a:ea typeface="Assistant"/>
                          <a:cs typeface="Assistant"/>
                          <a:sym typeface="Assistant"/>
                        </a:rPr>
                        <a:t>60.7 %</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0.7 %</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542850">
                <a:tc>
                  <a:txBody>
                    <a:bodyPr/>
                    <a:lstStyle/>
                    <a:p>
                      <a:pPr indent="0" lvl="0" marL="0" rtl="0" algn="l">
                        <a:lnSpc>
                          <a:spcPct val="115000"/>
                        </a:lnSpc>
                        <a:spcBef>
                          <a:spcPts val="0"/>
                        </a:spcBef>
                        <a:spcAft>
                          <a:spcPts val="0"/>
                        </a:spcAft>
                        <a:buNone/>
                      </a:pPr>
                      <a:r>
                        <a:rPr lang="en" sz="2000">
                          <a:solidFill>
                            <a:schemeClr val="dk1"/>
                          </a:solidFill>
                          <a:latin typeface="Assistant"/>
                          <a:ea typeface="Assistant"/>
                          <a:cs typeface="Assistant"/>
                          <a:sym typeface="Assistant"/>
                        </a:rPr>
                        <a:t>Intensity</a:t>
                      </a:r>
                      <a:endParaRPr sz="2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sz="2000">
                          <a:solidFill>
                            <a:schemeClr val="dk1"/>
                          </a:solidFill>
                          <a:latin typeface="Assistant"/>
                          <a:ea typeface="Assistant"/>
                          <a:cs typeface="Assistant"/>
                          <a:sym typeface="Assistant"/>
                        </a:rPr>
                        <a:t>51.6 %</a:t>
                      </a:r>
                      <a:endParaRPr sz="2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1.6 %</a:t>
                      </a:r>
                      <a:endParaRPr sz="2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20" name="Google Shape;220;p33"/>
          <p:cNvSpPr/>
          <p:nvPr/>
        </p:nvSpPr>
        <p:spPr>
          <a:xfrm>
            <a:off x="8011700" y="2698200"/>
            <a:ext cx="560100" cy="192900"/>
          </a:xfrm>
          <a:prstGeom prst="left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2CC"/>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20">
                <a:latin typeface="Assistant"/>
                <a:ea typeface="Assistant"/>
                <a:cs typeface="Assistant"/>
                <a:sym typeface="Assistant"/>
              </a:rPr>
              <a:t>Pattani Malay</a:t>
            </a:r>
            <a:r>
              <a:rPr lang="en" sz="2720">
                <a:latin typeface="Assistant"/>
                <a:ea typeface="Assistant"/>
                <a:cs typeface="Assistant"/>
                <a:sym typeface="Assistant"/>
              </a:rPr>
              <a:t> Classification</a:t>
            </a:r>
            <a:endParaRPr sz="2720">
              <a:latin typeface="Assistant"/>
              <a:ea typeface="Assistant"/>
              <a:cs typeface="Assistant"/>
              <a:sym typeface="Assistant"/>
            </a:endParaRPr>
          </a:p>
        </p:txBody>
      </p:sp>
      <p:graphicFrame>
        <p:nvGraphicFramePr>
          <p:cNvPr id="226" name="Google Shape;226;p34"/>
          <p:cNvGraphicFramePr/>
          <p:nvPr/>
        </p:nvGraphicFramePr>
        <p:xfrm>
          <a:off x="758625" y="1457450"/>
          <a:ext cx="3000000" cy="3000000"/>
        </p:xfrm>
        <a:graphic>
          <a:graphicData uri="http://schemas.openxmlformats.org/drawingml/2006/table">
            <a:tbl>
              <a:tblPr>
                <a:noFill/>
                <a:tableStyleId>{AFDB31E5-43F1-4D76-A2A3-84C55D16FA5C}</a:tableStyleId>
              </a:tblPr>
              <a:tblGrid>
                <a:gridCol w="2839850"/>
                <a:gridCol w="2115800"/>
                <a:gridCol w="2115800"/>
              </a:tblGrid>
              <a:tr h="542850">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Model</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Mean Accuracy</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Std Accuracy</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42850">
                <a:tc>
                  <a:txBody>
                    <a:bodyPr/>
                    <a:lstStyle/>
                    <a:p>
                      <a:pPr indent="0" lvl="0" marL="0" rtl="0" algn="l">
                        <a:lnSpc>
                          <a:spcPct val="115000"/>
                        </a:lnSpc>
                        <a:spcBef>
                          <a:spcPts val="0"/>
                        </a:spcBef>
                        <a:spcAft>
                          <a:spcPts val="0"/>
                        </a:spcAft>
                        <a:buNone/>
                      </a:pPr>
                      <a:r>
                        <a:rPr lang="en" sz="2000">
                          <a:solidFill>
                            <a:schemeClr val="dk1"/>
                          </a:solidFill>
                          <a:latin typeface="Assistant"/>
                          <a:ea typeface="Assistant"/>
                          <a:cs typeface="Assistant"/>
                          <a:sym typeface="Assistant"/>
                        </a:rPr>
                        <a:t>Duration + Intensity + F0</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2000">
                          <a:latin typeface="Assistant"/>
                          <a:ea typeface="Assistant"/>
                          <a:cs typeface="Assistant"/>
                          <a:sym typeface="Assistant"/>
                        </a:rPr>
                        <a:t>63.7 %</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FFF2CC"/>
                    </a:solidFill>
                  </a:tcPr>
                </a:tc>
                <a:tc>
                  <a:txBody>
                    <a:bodyPr/>
                    <a:lstStyle/>
                    <a:p>
                      <a:pPr indent="0" lvl="0" marL="0" rtl="0" algn="ctr">
                        <a:spcBef>
                          <a:spcPts val="0"/>
                        </a:spcBef>
                        <a:spcAft>
                          <a:spcPts val="0"/>
                        </a:spcAft>
                        <a:buNone/>
                      </a:pPr>
                      <a:r>
                        <a:rPr lang="en" sz="2000">
                          <a:latin typeface="Assistant"/>
                          <a:ea typeface="Assistant"/>
                          <a:cs typeface="Assistant"/>
                          <a:sym typeface="Assistant"/>
                        </a:rPr>
                        <a:t>0.4 %</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FFF2CC"/>
                    </a:solidFill>
                  </a:tcPr>
                </a:tc>
              </a:tr>
              <a:tr h="542850">
                <a:tc>
                  <a:txBody>
                    <a:bodyPr/>
                    <a:lstStyle/>
                    <a:p>
                      <a:pPr indent="0" lvl="0" marL="0" rtl="0" algn="l">
                        <a:lnSpc>
                          <a:spcPct val="115000"/>
                        </a:lnSpc>
                        <a:spcBef>
                          <a:spcPts val="0"/>
                        </a:spcBef>
                        <a:spcAft>
                          <a:spcPts val="0"/>
                        </a:spcAft>
                        <a:buNone/>
                      </a:pPr>
                      <a:r>
                        <a:rPr lang="en" sz="2000">
                          <a:solidFill>
                            <a:schemeClr val="dk1"/>
                          </a:solidFill>
                          <a:latin typeface="Assistant"/>
                          <a:ea typeface="Assistant"/>
                          <a:cs typeface="Assistant"/>
                          <a:sym typeface="Assistant"/>
                        </a:rPr>
                        <a:t>Duration </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latin typeface="Assistant"/>
                          <a:ea typeface="Assistant"/>
                          <a:cs typeface="Assistant"/>
                          <a:sym typeface="Assistant"/>
                        </a:rPr>
                        <a:t>61.0 %</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latin typeface="Assistant"/>
                          <a:ea typeface="Assistant"/>
                          <a:cs typeface="Assistant"/>
                          <a:sym typeface="Assistant"/>
                        </a:rPr>
                        <a:t>0.2 %</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542850">
                <a:tc>
                  <a:txBody>
                    <a:bodyPr/>
                    <a:lstStyle/>
                    <a:p>
                      <a:pPr indent="0" lvl="0" marL="0" rtl="0" algn="l">
                        <a:lnSpc>
                          <a:spcPct val="115000"/>
                        </a:lnSpc>
                        <a:spcBef>
                          <a:spcPts val="0"/>
                        </a:spcBef>
                        <a:spcAft>
                          <a:spcPts val="0"/>
                        </a:spcAft>
                        <a:buNone/>
                      </a:pPr>
                      <a:r>
                        <a:rPr lang="en" sz="2000">
                          <a:solidFill>
                            <a:schemeClr val="dk1"/>
                          </a:solidFill>
                          <a:latin typeface="Assistant"/>
                          <a:ea typeface="Assistant"/>
                          <a:cs typeface="Assistant"/>
                          <a:sym typeface="Assistant"/>
                        </a:rPr>
                        <a:t>Intensity + F0</a:t>
                      </a:r>
                      <a:endParaRPr sz="2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latin typeface="Assistant"/>
                          <a:ea typeface="Assistant"/>
                          <a:cs typeface="Assistant"/>
                          <a:sym typeface="Assistant"/>
                        </a:rPr>
                        <a:t>54.0 %</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latin typeface="Assistant"/>
                          <a:ea typeface="Assistant"/>
                          <a:cs typeface="Assistant"/>
                          <a:sym typeface="Assistant"/>
                        </a:rPr>
                        <a:t>0.4 %</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542850">
                <a:tc>
                  <a:txBody>
                    <a:bodyPr/>
                    <a:lstStyle/>
                    <a:p>
                      <a:pPr indent="0" lvl="0" marL="0" rtl="0" algn="l">
                        <a:lnSpc>
                          <a:spcPct val="115000"/>
                        </a:lnSpc>
                        <a:spcBef>
                          <a:spcPts val="0"/>
                        </a:spcBef>
                        <a:spcAft>
                          <a:spcPts val="0"/>
                        </a:spcAft>
                        <a:buNone/>
                      </a:pPr>
                      <a:r>
                        <a:rPr lang="en" sz="2000">
                          <a:solidFill>
                            <a:schemeClr val="dk1"/>
                          </a:solidFill>
                          <a:latin typeface="Assistant"/>
                          <a:ea typeface="Assistant"/>
                          <a:cs typeface="Assistant"/>
                          <a:sym typeface="Assistant"/>
                        </a:rPr>
                        <a:t>F0</a:t>
                      </a:r>
                      <a:endParaRPr sz="2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latin typeface="Assistant"/>
                          <a:ea typeface="Assistant"/>
                          <a:cs typeface="Assistant"/>
                          <a:sym typeface="Assistant"/>
                        </a:rPr>
                        <a:t>52.8 %</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000">
                          <a:latin typeface="Assistant"/>
                          <a:ea typeface="Assistant"/>
                          <a:cs typeface="Assistant"/>
                          <a:sym typeface="Assistant"/>
                        </a:rPr>
                        <a:t>0.1 %</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542850">
                <a:tc>
                  <a:txBody>
                    <a:bodyPr/>
                    <a:lstStyle/>
                    <a:p>
                      <a:pPr indent="0" lvl="0" marL="0" rtl="0" algn="l">
                        <a:lnSpc>
                          <a:spcPct val="115000"/>
                        </a:lnSpc>
                        <a:spcBef>
                          <a:spcPts val="0"/>
                        </a:spcBef>
                        <a:spcAft>
                          <a:spcPts val="0"/>
                        </a:spcAft>
                        <a:buNone/>
                      </a:pPr>
                      <a:r>
                        <a:rPr lang="en" sz="2000">
                          <a:solidFill>
                            <a:schemeClr val="dk1"/>
                          </a:solidFill>
                          <a:latin typeface="Assistant"/>
                          <a:ea typeface="Assistant"/>
                          <a:cs typeface="Assistant"/>
                          <a:sym typeface="Assistant"/>
                        </a:rPr>
                        <a:t>Intensity</a:t>
                      </a:r>
                      <a:endParaRPr sz="2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000">
                          <a:latin typeface="Assistant"/>
                          <a:ea typeface="Assistant"/>
                          <a:cs typeface="Assistant"/>
                          <a:sym typeface="Assistant"/>
                        </a:rPr>
                        <a:t>52.5 %</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000">
                          <a:latin typeface="Assistant"/>
                          <a:ea typeface="Assistant"/>
                          <a:cs typeface="Assistant"/>
                          <a:sym typeface="Assistant"/>
                        </a:rPr>
                        <a:t>0.3 %</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20">
                <a:latin typeface="Assistant"/>
                <a:ea typeface="Assistant"/>
                <a:cs typeface="Assistant"/>
                <a:sym typeface="Assistant"/>
              </a:rPr>
              <a:t>Salentino Classification</a:t>
            </a:r>
            <a:endParaRPr sz="2720">
              <a:latin typeface="Assistant"/>
              <a:ea typeface="Assistant"/>
              <a:cs typeface="Assistant"/>
              <a:sym typeface="Assistant"/>
            </a:endParaRPr>
          </a:p>
        </p:txBody>
      </p:sp>
      <p:graphicFrame>
        <p:nvGraphicFramePr>
          <p:cNvPr id="232" name="Google Shape;232;p35"/>
          <p:cNvGraphicFramePr/>
          <p:nvPr/>
        </p:nvGraphicFramePr>
        <p:xfrm>
          <a:off x="758625" y="1457450"/>
          <a:ext cx="3000000" cy="3000000"/>
        </p:xfrm>
        <a:graphic>
          <a:graphicData uri="http://schemas.openxmlformats.org/drawingml/2006/table">
            <a:tbl>
              <a:tblPr>
                <a:noFill/>
                <a:tableStyleId>{AFDB31E5-43F1-4D76-A2A3-84C55D16FA5C}</a:tableStyleId>
              </a:tblPr>
              <a:tblGrid>
                <a:gridCol w="2839850"/>
                <a:gridCol w="2115800"/>
                <a:gridCol w="2115800"/>
              </a:tblGrid>
              <a:tr h="542850">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Model</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Mean Accuracy</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Std Accuracy</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42850">
                <a:tc>
                  <a:txBody>
                    <a:bodyPr/>
                    <a:lstStyle/>
                    <a:p>
                      <a:pPr indent="0" lvl="0" marL="0" rtl="0" algn="l">
                        <a:lnSpc>
                          <a:spcPct val="115000"/>
                        </a:lnSpc>
                        <a:spcBef>
                          <a:spcPts val="0"/>
                        </a:spcBef>
                        <a:spcAft>
                          <a:spcPts val="0"/>
                        </a:spcAft>
                        <a:buNone/>
                      </a:pPr>
                      <a:r>
                        <a:rPr lang="en" sz="2000">
                          <a:solidFill>
                            <a:schemeClr val="dk1"/>
                          </a:solidFill>
                          <a:latin typeface="Assistant"/>
                          <a:ea typeface="Assistant"/>
                          <a:cs typeface="Assistant"/>
                          <a:sym typeface="Assistant"/>
                        </a:rPr>
                        <a:t>Duration + Intensity + F0</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81.4 %</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0.6 %</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FFF2CC"/>
                    </a:solidFill>
                  </a:tcPr>
                </a:tc>
              </a:tr>
              <a:tr h="542850">
                <a:tc>
                  <a:txBody>
                    <a:bodyPr/>
                    <a:lstStyle/>
                    <a:p>
                      <a:pPr indent="0" lvl="0" marL="0" rtl="0" algn="l">
                        <a:lnSpc>
                          <a:spcPct val="115000"/>
                        </a:lnSpc>
                        <a:spcBef>
                          <a:spcPts val="0"/>
                        </a:spcBef>
                        <a:spcAft>
                          <a:spcPts val="0"/>
                        </a:spcAft>
                        <a:buNone/>
                      </a:pPr>
                      <a:r>
                        <a:rPr lang="en" sz="2000">
                          <a:solidFill>
                            <a:schemeClr val="dk1"/>
                          </a:solidFill>
                          <a:latin typeface="Assistant"/>
                          <a:ea typeface="Assistant"/>
                          <a:cs typeface="Assistant"/>
                          <a:sym typeface="Assistant"/>
                        </a:rPr>
                        <a:t>Duration </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77.8 %</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0.4 %</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542850">
                <a:tc>
                  <a:txBody>
                    <a:bodyPr/>
                    <a:lstStyle/>
                    <a:p>
                      <a:pPr indent="0" lvl="0" marL="0" rtl="0" algn="l">
                        <a:lnSpc>
                          <a:spcPct val="115000"/>
                        </a:lnSpc>
                        <a:spcBef>
                          <a:spcPts val="0"/>
                        </a:spcBef>
                        <a:spcAft>
                          <a:spcPts val="0"/>
                        </a:spcAft>
                        <a:buNone/>
                      </a:pPr>
                      <a:r>
                        <a:rPr lang="en" sz="2000">
                          <a:solidFill>
                            <a:schemeClr val="dk1"/>
                          </a:solidFill>
                          <a:latin typeface="Assistant"/>
                          <a:ea typeface="Assistant"/>
                          <a:cs typeface="Assistant"/>
                          <a:sym typeface="Assistant"/>
                        </a:rPr>
                        <a:t>Intensity + F0</a:t>
                      </a:r>
                      <a:endParaRPr sz="2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74.9 %</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1.0 %</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542850">
                <a:tc>
                  <a:txBody>
                    <a:bodyPr/>
                    <a:lstStyle/>
                    <a:p>
                      <a:pPr indent="0" lvl="0" marL="0" rtl="0" algn="l">
                        <a:lnSpc>
                          <a:spcPct val="115000"/>
                        </a:lnSpc>
                        <a:spcBef>
                          <a:spcPts val="0"/>
                        </a:spcBef>
                        <a:spcAft>
                          <a:spcPts val="0"/>
                        </a:spcAft>
                        <a:buNone/>
                      </a:pPr>
                      <a:r>
                        <a:rPr lang="en" sz="2000">
                          <a:solidFill>
                            <a:schemeClr val="dk1"/>
                          </a:solidFill>
                          <a:latin typeface="Assistant"/>
                          <a:ea typeface="Assistant"/>
                          <a:cs typeface="Assistant"/>
                          <a:sym typeface="Assistant"/>
                        </a:rPr>
                        <a:t>F0</a:t>
                      </a:r>
                      <a:endParaRPr sz="2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72.4 %</a:t>
                      </a:r>
                      <a:endParaRPr sz="2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0.8 %</a:t>
                      </a:r>
                      <a:endParaRPr sz="2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542850">
                <a:tc>
                  <a:txBody>
                    <a:bodyPr/>
                    <a:lstStyle/>
                    <a:p>
                      <a:pPr indent="0" lvl="0" marL="0" rtl="0" algn="l">
                        <a:lnSpc>
                          <a:spcPct val="115000"/>
                        </a:lnSpc>
                        <a:spcBef>
                          <a:spcPts val="0"/>
                        </a:spcBef>
                        <a:spcAft>
                          <a:spcPts val="0"/>
                        </a:spcAft>
                        <a:buNone/>
                      </a:pPr>
                      <a:r>
                        <a:rPr lang="en" sz="2000">
                          <a:solidFill>
                            <a:schemeClr val="dk1"/>
                          </a:solidFill>
                          <a:latin typeface="Assistant"/>
                          <a:ea typeface="Assistant"/>
                          <a:cs typeface="Assistant"/>
                          <a:sym typeface="Assistant"/>
                        </a:rPr>
                        <a:t>Intensity</a:t>
                      </a:r>
                      <a:endParaRPr sz="2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71.2 %</a:t>
                      </a:r>
                      <a:endParaRPr sz="2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0</a:t>
                      </a:r>
                      <a:r>
                        <a:rPr lang="en" sz="2000">
                          <a:solidFill>
                            <a:schemeClr val="dk1"/>
                          </a:solidFill>
                          <a:latin typeface="Assistant"/>
                          <a:ea typeface="Assistant"/>
                          <a:cs typeface="Assistant"/>
                          <a:sym typeface="Assistant"/>
                        </a:rPr>
                        <a:t>.9 %</a:t>
                      </a:r>
                      <a:endParaRPr sz="2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33" name="Google Shape;233;p35"/>
          <p:cNvSpPr/>
          <p:nvPr/>
        </p:nvSpPr>
        <p:spPr>
          <a:xfrm>
            <a:off x="8088250" y="3204050"/>
            <a:ext cx="560100" cy="192900"/>
          </a:xfrm>
          <a:prstGeom prst="left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2CC"/>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2200">
                <a:latin typeface="Assistant"/>
                <a:ea typeface="Assistant"/>
                <a:cs typeface="Assistant"/>
                <a:sym typeface="Assistant"/>
              </a:rPr>
              <a:t>Summary of the results</a:t>
            </a:r>
            <a:endParaRPr sz="2200">
              <a:latin typeface="Assistant"/>
              <a:ea typeface="Assistant"/>
              <a:cs typeface="Assistant"/>
              <a:sym typeface="Assistant"/>
            </a:endParaRPr>
          </a:p>
        </p:txBody>
      </p:sp>
      <p:sp>
        <p:nvSpPr>
          <p:cNvPr id="239" name="Google Shape;239;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lnSpc>
                <a:spcPct val="150000"/>
              </a:lnSpc>
              <a:spcBef>
                <a:spcPts val="0"/>
              </a:spcBef>
              <a:spcAft>
                <a:spcPts val="0"/>
              </a:spcAft>
              <a:buClr>
                <a:schemeClr val="dk1"/>
              </a:buClr>
              <a:buSzPct val="100000"/>
              <a:buFont typeface="Assistant"/>
              <a:buChar char="●"/>
            </a:pPr>
            <a:r>
              <a:rPr lang="en">
                <a:solidFill>
                  <a:schemeClr val="dk1"/>
                </a:solidFill>
                <a:latin typeface="Assistant"/>
                <a:ea typeface="Assistant"/>
                <a:cs typeface="Assistant"/>
                <a:sym typeface="Assistant"/>
              </a:rPr>
              <a:t>Same acoustic cues appear in different languages:</a:t>
            </a:r>
            <a:endParaRPr>
              <a:solidFill>
                <a:schemeClr val="dk1"/>
              </a:solidFill>
              <a:latin typeface="Assistant"/>
              <a:ea typeface="Assistant"/>
              <a:cs typeface="Assistant"/>
              <a:sym typeface="Assistant"/>
            </a:endParaRPr>
          </a:p>
          <a:p>
            <a:pPr indent="-334327" lvl="1" marL="914400" rtl="0" algn="l">
              <a:lnSpc>
                <a:spcPct val="150000"/>
              </a:lnSpc>
              <a:spcBef>
                <a:spcPts val="0"/>
              </a:spcBef>
              <a:spcAft>
                <a:spcPts val="0"/>
              </a:spcAft>
              <a:buClr>
                <a:schemeClr val="dk1"/>
              </a:buClr>
              <a:buSzPct val="100000"/>
              <a:buFont typeface="Assistant"/>
              <a:buChar char="○"/>
            </a:pPr>
            <a:r>
              <a:rPr lang="en" sz="1800">
                <a:solidFill>
                  <a:schemeClr val="dk1"/>
                </a:solidFill>
                <a:latin typeface="Assistant"/>
                <a:ea typeface="Assistant"/>
                <a:cs typeface="Assistant"/>
                <a:sym typeface="Assistant"/>
              </a:rPr>
              <a:t>F0 &amp; intensity robust and persist over the following vowel</a:t>
            </a:r>
            <a:endParaRPr sz="1800">
              <a:solidFill>
                <a:schemeClr val="dk1"/>
              </a:solidFill>
              <a:latin typeface="Assistant"/>
              <a:ea typeface="Assistant"/>
              <a:cs typeface="Assistant"/>
              <a:sym typeface="Assistant"/>
            </a:endParaRPr>
          </a:p>
          <a:p>
            <a:pPr indent="-340201" lvl="0" marL="457200" rtl="0" algn="l">
              <a:lnSpc>
                <a:spcPct val="150000"/>
              </a:lnSpc>
              <a:spcBef>
                <a:spcPts val="0"/>
              </a:spcBef>
              <a:spcAft>
                <a:spcPts val="0"/>
              </a:spcAft>
              <a:buClr>
                <a:schemeClr val="dk1"/>
              </a:buClr>
              <a:buSzPct val="100000"/>
              <a:buFont typeface="Assistant"/>
              <a:buChar char="●"/>
            </a:pPr>
            <a:r>
              <a:rPr lang="en" sz="1900">
                <a:solidFill>
                  <a:schemeClr val="dk1"/>
                </a:solidFill>
                <a:latin typeface="Assistant"/>
                <a:ea typeface="Assistant"/>
                <a:cs typeface="Assistant"/>
                <a:sym typeface="Assistant"/>
              </a:rPr>
              <a:t>Tradeoff:</a:t>
            </a:r>
            <a:endParaRPr sz="1900">
              <a:solidFill>
                <a:schemeClr val="dk1"/>
              </a:solidFill>
              <a:latin typeface="Assistant"/>
              <a:ea typeface="Assistant"/>
              <a:cs typeface="Assistant"/>
              <a:sym typeface="Assistant"/>
            </a:endParaRPr>
          </a:p>
          <a:p>
            <a:pPr indent="-334327" lvl="1" marL="914400" rtl="0" algn="l">
              <a:lnSpc>
                <a:spcPct val="150000"/>
              </a:lnSpc>
              <a:spcBef>
                <a:spcPts val="0"/>
              </a:spcBef>
              <a:spcAft>
                <a:spcPts val="0"/>
              </a:spcAft>
              <a:buClr>
                <a:schemeClr val="dk1"/>
              </a:buClr>
              <a:buSzPct val="100000"/>
              <a:buFont typeface="Assistant"/>
              <a:buChar char="○"/>
            </a:pPr>
            <a:r>
              <a:rPr lang="en" sz="1800">
                <a:solidFill>
                  <a:schemeClr val="dk1"/>
                </a:solidFill>
                <a:latin typeface="Assistant"/>
                <a:ea typeface="Assistant"/>
                <a:cs typeface="Assistant"/>
                <a:sym typeface="Assistant"/>
              </a:rPr>
              <a:t>Dunan: F0 trades off with duration</a:t>
            </a:r>
            <a:endParaRPr sz="1800">
              <a:solidFill>
                <a:schemeClr val="dk1"/>
              </a:solidFill>
              <a:latin typeface="Assistant"/>
              <a:ea typeface="Assistant"/>
              <a:cs typeface="Assistant"/>
              <a:sym typeface="Assistant"/>
            </a:endParaRPr>
          </a:p>
          <a:p>
            <a:pPr indent="-334327" lvl="1" marL="914400" rtl="0" algn="l">
              <a:lnSpc>
                <a:spcPct val="150000"/>
              </a:lnSpc>
              <a:spcBef>
                <a:spcPts val="0"/>
              </a:spcBef>
              <a:spcAft>
                <a:spcPts val="0"/>
              </a:spcAft>
              <a:buClr>
                <a:schemeClr val="dk1"/>
              </a:buClr>
              <a:buSzPct val="100000"/>
              <a:buFont typeface="Assistant"/>
              <a:buChar char="○"/>
            </a:pPr>
            <a:r>
              <a:rPr lang="en" sz="1800">
                <a:solidFill>
                  <a:schemeClr val="dk1"/>
                </a:solidFill>
                <a:latin typeface="Assistant"/>
                <a:ea typeface="Assistant"/>
                <a:cs typeface="Assistant"/>
                <a:sym typeface="Assistant"/>
              </a:rPr>
              <a:t>No significant correlation in Pattani Malay and Salentino</a:t>
            </a:r>
            <a:endParaRPr sz="1900">
              <a:solidFill>
                <a:schemeClr val="dk1"/>
              </a:solidFill>
              <a:latin typeface="Assistant"/>
              <a:ea typeface="Assistant"/>
              <a:cs typeface="Assistant"/>
              <a:sym typeface="Assistant"/>
            </a:endParaRPr>
          </a:p>
          <a:p>
            <a:pPr indent="-340201" lvl="0" marL="457200" rtl="0" algn="l">
              <a:lnSpc>
                <a:spcPct val="150000"/>
              </a:lnSpc>
              <a:spcBef>
                <a:spcPts val="0"/>
              </a:spcBef>
              <a:spcAft>
                <a:spcPts val="0"/>
              </a:spcAft>
              <a:buClr>
                <a:schemeClr val="dk1"/>
              </a:buClr>
              <a:buSzPct val="100000"/>
              <a:buFont typeface="Assistant"/>
              <a:buChar char="●"/>
            </a:pPr>
            <a:r>
              <a:rPr lang="en" sz="1900">
                <a:solidFill>
                  <a:schemeClr val="dk1"/>
                </a:solidFill>
                <a:latin typeface="Assistant"/>
                <a:ea typeface="Assistant"/>
                <a:cs typeface="Assistant"/>
                <a:sym typeface="Assistant"/>
              </a:rPr>
              <a:t>Classification:</a:t>
            </a:r>
            <a:endParaRPr sz="1900">
              <a:solidFill>
                <a:schemeClr val="dk1"/>
              </a:solidFill>
              <a:latin typeface="Assistant"/>
              <a:ea typeface="Assistant"/>
              <a:cs typeface="Assistant"/>
              <a:sym typeface="Assistant"/>
            </a:endParaRPr>
          </a:p>
          <a:p>
            <a:pPr indent="-328453" lvl="1" marL="914400" rtl="0" algn="l">
              <a:lnSpc>
                <a:spcPct val="150000"/>
              </a:lnSpc>
              <a:spcBef>
                <a:spcPts val="0"/>
              </a:spcBef>
              <a:spcAft>
                <a:spcPts val="0"/>
              </a:spcAft>
              <a:buClr>
                <a:schemeClr val="dk1"/>
              </a:buClr>
              <a:buSzPct val="94444"/>
              <a:buFont typeface="Assistant"/>
              <a:buChar char="○"/>
            </a:pPr>
            <a:r>
              <a:rPr lang="en" sz="1800">
                <a:solidFill>
                  <a:schemeClr val="dk1"/>
                </a:solidFill>
                <a:latin typeface="Assistant"/>
                <a:ea typeface="Assistant"/>
                <a:cs typeface="Assistant"/>
                <a:sym typeface="Assistant"/>
              </a:rPr>
              <a:t>duration + F0 + intensity always perform better than models with each cue alone</a:t>
            </a:r>
            <a:endParaRPr sz="1700">
              <a:solidFill>
                <a:schemeClr val="dk1"/>
              </a:solidFill>
              <a:latin typeface="Assistant"/>
              <a:ea typeface="Assistant"/>
              <a:cs typeface="Assistant"/>
              <a:sym typeface="Assistant"/>
            </a:endParaRPr>
          </a:p>
          <a:p>
            <a:pPr indent="-334327" lvl="1" marL="914400" rtl="0" algn="l">
              <a:lnSpc>
                <a:spcPct val="150000"/>
              </a:lnSpc>
              <a:spcBef>
                <a:spcPts val="0"/>
              </a:spcBef>
              <a:spcAft>
                <a:spcPts val="0"/>
              </a:spcAft>
              <a:buClr>
                <a:schemeClr val="dk1"/>
              </a:buClr>
              <a:buSzPct val="100000"/>
              <a:buFont typeface="Assistant"/>
              <a:buChar char="○"/>
            </a:pPr>
            <a:r>
              <a:rPr lang="en" sz="1800">
                <a:solidFill>
                  <a:schemeClr val="dk1"/>
                </a:solidFill>
                <a:latin typeface="Assistant"/>
                <a:ea typeface="Assistant"/>
                <a:cs typeface="Assistant"/>
                <a:sym typeface="Assistant"/>
              </a:rPr>
              <a:t>PM and Salentino: duration &gt; F0 ~ intensity</a:t>
            </a:r>
            <a:endParaRPr sz="1800">
              <a:solidFill>
                <a:schemeClr val="dk1"/>
              </a:solidFill>
              <a:latin typeface="Assistant"/>
              <a:ea typeface="Assistant"/>
              <a:cs typeface="Assistant"/>
              <a:sym typeface="Assistant"/>
            </a:endParaRPr>
          </a:p>
          <a:p>
            <a:pPr indent="-334327" lvl="1" marL="914400" rtl="0" algn="l">
              <a:lnSpc>
                <a:spcPct val="150000"/>
              </a:lnSpc>
              <a:spcBef>
                <a:spcPts val="0"/>
              </a:spcBef>
              <a:spcAft>
                <a:spcPts val="0"/>
              </a:spcAft>
              <a:buClr>
                <a:schemeClr val="dk1"/>
              </a:buClr>
              <a:buSzPct val="100000"/>
              <a:buFont typeface="Assistant"/>
              <a:buChar char="○"/>
            </a:pPr>
            <a:r>
              <a:rPr lang="en" sz="1800">
                <a:solidFill>
                  <a:schemeClr val="dk1"/>
                </a:solidFill>
                <a:latin typeface="Assistant"/>
                <a:ea typeface="Assistant"/>
                <a:cs typeface="Assistant"/>
                <a:sym typeface="Assistant"/>
              </a:rPr>
              <a:t>Dunan: F0 ~ duration &gt; intensity (with VOT included)</a:t>
            </a:r>
            <a:endParaRPr>
              <a:solidFill>
                <a:schemeClr val="dk1"/>
              </a:solidFill>
              <a:latin typeface="Assistant"/>
              <a:ea typeface="Assistant"/>
              <a:cs typeface="Assistant"/>
              <a:sym typeface="Assistan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7"/>
          <p:cNvSpPr txBox="1"/>
          <p:nvPr>
            <p:ph type="title"/>
          </p:nvPr>
        </p:nvSpPr>
        <p:spPr>
          <a:xfrm>
            <a:off x="311700" y="445025"/>
            <a:ext cx="8520600" cy="117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2500">
                <a:latin typeface="Assistant"/>
                <a:ea typeface="Assistant"/>
                <a:cs typeface="Assistant"/>
                <a:sym typeface="Assistant"/>
              </a:rPr>
              <a:t>A single feature [+long] or two timing slots are insufficient characterizations of IGs</a:t>
            </a:r>
            <a:endParaRPr sz="2500">
              <a:latin typeface="Assistant"/>
              <a:ea typeface="Assistant"/>
              <a:cs typeface="Assistant"/>
              <a:sym typeface="Assistant"/>
            </a:endParaRPr>
          </a:p>
        </p:txBody>
      </p:sp>
      <p:sp>
        <p:nvSpPr>
          <p:cNvPr id="245" name="Google Shape;245;p37"/>
          <p:cNvSpPr txBox="1"/>
          <p:nvPr>
            <p:ph idx="1" type="body"/>
          </p:nvPr>
        </p:nvSpPr>
        <p:spPr>
          <a:xfrm>
            <a:off x="3787800" y="1669200"/>
            <a:ext cx="4779600" cy="2840400"/>
          </a:xfrm>
          <a:prstGeom prst="rect">
            <a:avLst/>
          </a:prstGeom>
        </p:spPr>
        <p:txBody>
          <a:bodyPr anchorCtr="0" anchor="t" bIns="91425" lIns="91425" spcFirstLastPara="1" rIns="91425" wrap="square" tIns="91425">
            <a:normAutofit/>
          </a:bodyPr>
          <a:lstStyle/>
          <a:p>
            <a:pPr indent="-355600" lvl="0" marL="457200" rtl="0" algn="l">
              <a:lnSpc>
                <a:spcPct val="150000"/>
              </a:lnSpc>
              <a:spcBef>
                <a:spcPts val="0"/>
              </a:spcBef>
              <a:spcAft>
                <a:spcPts val="0"/>
              </a:spcAft>
              <a:buClr>
                <a:schemeClr val="dk1"/>
              </a:buClr>
              <a:buSzPts val="2000"/>
              <a:buFont typeface="Assistant"/>
              <a:buChar char="●"/>
            </a:pPr>
            <a:r>
              <a:rPr lang="en" sz="2000">
                <a:solidFill>
                  <a:schemeClr val="dk1"/>
                </a:solidFill>
                <a:latin typeface="Assistant"/>
                <a:ea typeface="Assistant"/>
                <a:cs typeface="Assistant"/>
                <a:sym typeface="Assistant"/>
              </a:rPr>
              <a:t>Potentially capture intensity or F0 differences </a:t>
            </a:r>
            <a:r>
              <a:rPr i="1" lang="en" sz="2000">
                <a:solidFill>
                  <a:schemeClr val="dk1"/>
                </a:solidFill>
                <a:latin typeface="Assistant"/>
                <a:ea typeface="Assistant"/>
                <a:cs typeface="Assistant"/>
                <a:sym typeface="Assistant"/>
              </a:rPr>
              <a:t>close to the </a:t>
            </a:r>
            <a:r>
              <a:rPr i="1" lang="en" sz="2000">
                <a:solidFill>
                  <a:schemeClr val="dk1"/>
                </a:solidFill>
                <a:latin typeface="Assistant"/>
                <a:ea typeface="Assistant"/>
                <a:cs typeface="Assistant"/>
                <a:sym typeface="Assistant"/>
              </a:rPr>
              <a:t>release</a:t>
            </a:r>
            <a:r>
              <a:rPr i="1" lang="en" sz="2000">
                <a:solidFill>
                  <a:schemeClr val="dk1"/>
                </a:solidFill>
                <a:latin typeface="Assistant"/>
                <a:ea typeface="Assistant"/>
                <a:cs typeface="Assistant"/>
                <a:sym typeface="Assistant"/>
              </a:rPr>
              <a:t> of the consonant</a:t>
            </a:r>
            <a:endParaRPr i="1" sz="2000">
              <a:solidFill>
                <a:schemeClr val="dk1"/>
              </a:solidFill>
              <a:latin typeface="Assistant"/>
              <a:ea typeface="Assistant"/>
              <a:cs typeface="Assistant"/>
              <a:sym typeface="Assistant"/>
            </a:endParaRPr>
          </a:p>
          <a:p>
            <a:pPr indent="0" lvl="0" marL="0" rtl="0" algn="l">
              <a:lnSpc>
                <a:spcPct val="150000"/>
              </a:lnSpc>
              <a:spcBef>
                <a:spcPts val="0"/>
              </a:spcBef>
              <a:spcAft>
                <a:spcPts val="0"/>
              </a:spcAft>
              <a:buNone/>
            </a:pPr>
            <a:r>
              <a:t/>
            </a:r>
            <a:endParaRPr sz="2000">
              <a:solidFill>
                <a:schemeClr val="dk1"/>
              </a:solidFill>
              <a:latin typeface="Assistant"/>
              <a:ea typeface="Assistant"/>
              <a:cs typeface="Assistant"/>
              <a:sym typeface="Assistant"/>
            </a:endParaRPr>
          </a:p>
          <a:p>
            <a:pPr indent="-355600" lvl="0" marL="457200" rtl="0" algn="l">
              <a:lnSpc>
                <a:spcPct val="150000"/>
              </a:lnSpc>
              <a:spcBef>
                <a:spcPts val="0"/>
              </a:spcBef>
              <a:spcAft>
                <a:spcPts val="0"/>
              </a:spcAft>
              <a:buClr>
                <a:schemeClr val="dk1"/>
              </a:buClr>
              <a:buSzPts val="2000"/>
              <a:buFont typeface="Assistant"/>
              <a:buChar char="●"/>
            </a:pPr>
            <a:r>
              <a:rPr lang="en" sz="2000">
                <a:solidFill>
                  <a:schemeClr val="dk1"/>
                </a:solidFill>
                <a:latin typeface="Assistant"/>
                <a:ea typeface="Assistant"/>
                <a:cs typeface="Assistant"/>
                <a:sym typeface="Assistant"/>
              </a:rPr>
              <a:t>But  not the </a:t>
            </a:r>
            <a:r>
              <a:rPr lang="en" sz="2000">
                <a:solidFill>
                  <a:schemeClr val="dk1"/>
                </a:solidFill>
                <a:latin typeface="Assistant"/>
                <a:ea typeface="Assistant"/>
                <a:cs typeface="Assistant"/>
                <a:sym typeface="Assistant"/>
              </a:rPr>
              <a:t>sustained higher F0 and intensity long after the release</a:t>
            </a:r>
            <a:endParaRPr sz="2000">
              <a:solidFill>
                <a:schemeClr val="dk1"/>
              </a:solidFill>
              <a:latin typeface="Assistant"/>
              <a:ea typeface="Assistant"/>
              <a:cs typeface="Assistant"/>
              <a:sym typeface="Assistant"/>
            </a:endParaRPr>
          </a:p>
        </p:txBody>
      </p:sp>
      <p:pic>
        <p:nvPicPr>
          <p:cNvPr id="246" name="Google Shape;246;p37"/>
          <p:cNvPicPr preferRelativeResize="0"/>
          <p:nvPr/>
        </p:nvPicPr>
        <p:blipFill rotWithShape="1">
          <a:blip r:embed="rId3">
            <a:alphaModFix/>
          </a:blip>
          <a:srcRect b="54502" l="13891" r="59973" t="15717"/>
          <a:stretch/>
        </p:blipFill>
        <p:spPr>
          <a:xfrm>
            <a:off x="562100" y="2139850"/>
            <a:ext cx="2962877" cy="1899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311700" y="445025"/>
            <a:ext cx="8520600" cy="1283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2600">
                <a:latin typeface="Assistant"/>
                <a:ea typeface="Assistant"/>
                <a:cs typeface="Assistant"/>
                <a:sym typeface="Assistant"/>
              </a:rPr>
              <a:t>Constellation of cues capturing a natural class (IGs) related to various (supra)laryngeal activities</a:t>
            </a:r>
            <a:endParaRPr sz="3300">
              <a:latin typeface="Assistant"/>
              <a:ea typeface="Assistant"/>
              <a:cs typeface="Assistant"/>
              <a:sym typeface="Assistant"/>
            </a:endParaRPr>
          </a:p>
        </p:txBody>
      </p:sp>
      <p:sp>
        <p:nvSpPr>
          <p:cNvPr id="252" name="Google Shape;252;p38"/>
          <p:cNvSpPr txBox="1"/>
          <p:nvPr>
            <p:ph idx="1" type="body"/>
          </p:nvPr>
        </p:nvSpPr>
        <p:spPr>
          <a:xfrm>
            <a:off x="311700" y="1652225"/>
            <a:ext cx="8520600" cy="1283400"/>
          </a:xfrm>
          <a:prstGeom prst="rect">
            <a:avLst/>
          </a:prstGeom>
        </p:spPr>
        <p:txBody>
          <a:bodyPr anchorCtr="0" anchor="t" bIns="91425" lIns="91425" spcFirstLastPara="1" rIns="91425" wrap="square" tIns="91425">
            <a:normAutofit fontScale="92500" lnSpcReduction="20000"/>
          </a:bodyPr>
          <a:lstStyle/>
          <a:p>
            <a:pPr indent="-351948" lvl="1" marL="914400" rtl="0" algn="l">
              <a:lnSpc>
                <a:spcPct val="150000"/>
              </a:lnSpc>
              <a:spcBef>
                <a:spcPts val="0"/>
              </a:spcBef>
              <a:spcAft>
                <a:spcPts val="0"/>
              </a:spcAft>
              <a:buClr>
                <a:schemeClr val="dk1"/>
              </a:buClr>
              <a:buSzPct val="100000"/>
              <a:buFont typeface="Assistant"/>
              <a:buChar char="○"/>
            </a:pPr>
            <a:r>
              <a:rPr lang="en" sz="2100">
                <a:solidFill>
                  <a:schemeClr val="dk1"/>
                </a:solidFill>
                <a:latin typeface="Assistant"/>
                <a:ea typeface="Assistant"/>
                <a:cs typeface="Assistant"/>
                <a:sym typeface="Assistant"/>
              </a:rPr>
              <a:t>Longer duration, higher F0 and intensity targets</a:t>
            </a:r>
            <a:endParaRPr sz="2100">
              <a:solidFill>
                <a:schemeClr val="dk1"/>
              </a:solidFill>
              <a:latin typeface="Assistant"/>
              <a:ea typeface="Assistant"/>
              <a:cs typeface="Assistant"/>
              <a:sym typeface="Assistant"/>
            </a:endParaRPr>
          </a:p>
          <a:p>
            <a:pPr indent="-351948" lvl="1" marL="914400" rtl="0" algn="l">
              <a:lnSpc>
                <a:spcPct val="150000"/>
              </a:lnSpc>
              <a:spcBef>
                <a:spcPts val="0"/>
              </a:spcBef>
              <a:spcAft>
                <a:spcPts val="0"/>
              </a:spcAft>
              <a:buClr>
                <a:schemeClr val="dk1"/>
              </a:buClr>
              <a:buSzPct val="100000"/>
              <a:buFont typeface="Assistant"/>
              <a:buChar char="○"/>
            </a:pPr>
            <a:r>
              <a:rPr lang="en" sz="2100">
                <a:solidFill>
                  <a:schemeClr val="dk1"/>
                </a:solidFill>
                <a:latin typeface="Assistant"/>
                <a:ea typeface="Assistant"/>
                <a:cs typeface="Assistant"/>
                <a:sym typeface="Assistant"/>
              </a:rPr>
              <a:t>Not unlike </a:t>
            </a:r>
            <a:r>
              <a:rPr i="1" lang="en" sz="2100">
                <a:solidFill>
                  <a:schemeClr val="dk1"/>
                </a:solidFill>
                <a:latin typeface="Assistant"/>
                <a:ea typeface="Assistant"/>
                <a:cs typeface="Assistant"/>
                <a:sym typeface="Assistant"/>
              </a:rPr>
              <a:t>register</a:t>
            </a:r>
            <a:r>
              <a:rPr lang="en" sz="2100">
                <a:solidFill>
                  <a:schemeClr val="dk1"/>
                </a:solidFill>
                <a:latin typeface="Assistant"/>
                <a:ea typeface="Assistant"/>
                <a:cs typeface="Assistant"/>
                <a:sym typeface="Assistant"/>
              </a:rPr>
              <a:t>, which also involves a bundle of cues</a:t>
            </a:r>
            <a:endParaRPr sz="2100">
              <a:solidFill>
                <a:schemeClr val="dk1"/>
              </a:solidFill>
              <a:latin typeface="Assistant"/>
              <a:ea typeface="Assistant"/>
              <a:cs typeface="Assistant"/>
              <a:sym typeface="Assistant"/>
            </a:endParaRPr>
          </a:p>
          <a:p>
            <a:pPr indent="-351948" lvl="1" marL="914400" rtl="0" algn="l">
              <a:lnSpc>
                <a:spcPct val="150000"/>
              </a:lnSpc>
              <a:spcBef>
                <a:spcPts val="0"/>
              </a:spcBef>
              <a:spcAft>
                <a:spcPts val="0"/>
              </a:spcAft>
              <a:buClr>
                <a:schemeClr val="dk1"/>
              </a:buClr>
              <a:buSzPct val="100000"/>
              <a:buFont typeface="Assistant"/>
              <a:buChar char="○"/>
            </a:pPr>
            <a:r>
              <a:rPr i="1" lang="en" sz="2100">
                <a:solidFill>
                  <a:schemeClr val="dk1"/>
                </a:solidFill>
                <a:latin typeface="Assistant"/>
                <a:ea typeface="Assistant"/>
                <a:cs typeface="Assistant"/>
                <a:sym typeface="Assistant"/>
              </a:rPr>
              <a:t>C</a:t>
            </a:r>
            <a:r>
              <a:rPr i="1" lang="en" sz="2100">
                <a:solidFill>
                  <a:schemeClr val="dk1"/>
                </a:solidFill>
                <a:latin typeface="Assistant"/>
                <a:ea typeface="Assistant"/>
                <a:cs typeface="Assistant"/>
                <a:sym typeface="Assistant"/>
              </a:rPr>
              <a:t>f</a:t>
            </a:r>
            <a:r>
              <a:rPr lang="en" sz="2100">
                <a:solidFill>
                  <a:schemeClr val="dk1"/>
                </a:solidFill>
                <a:latin typeface="Assistant"/>
                <a:ea typeface="Assistant"/>
                <a:cs typeface="Assistant"/>
                <a:sym typeface="Assistant"/>
              </a:rPr>
              <a:t>. emergent features from acoustic cues (Mielke 2008)</a:t>
            </a:r>
            <a:endParaRPr sz="2100">
              <a:solidFill>
                <a:schemeClr val="dk1"/>
              </a:solidFill>
              <a:latin typeface="Assistant"/>
              <a:ea typeface="Assistant"/>
              <a:cs typeface="Assistant"/>
              <a:sym typeface="Assistant"/>
            </a:endParaRPr>
          </a:p>
        </p:txBody>
      </p:sp>
      <p:grpSp>
        <p:nvGrpSpPr>
          <p:cNvPr id="253" name="Google Shape;253;p38"/>
          <p:cNvGrpSpPr/>
          <p:nvPr/>
        </p:nvGrpSpPr>
        <p:grpSpPr>
          <a:xfrm>
            <a:off x="1937350" y="3237425"/>
            <a:ext cx="4611600" cy="1808100"/>
            <a:chOff x="1937350" y="2932625"/>
            <a:chExt cx="4611600" cy="1808100"/>
          </a:xfrm>
        </p:grpSpPr>
        <p:sp>
          <p:nvSpPr>
            <p:cNvPr id="254" name="Google Shape;254;p38"/>
            <p:cNvSpPr/>
            <p:nvPr/>
          </p:nvSpPr>
          <p:spPr>
            <a:xfrm>
              <a:off x="1937350" y="2932625"/>
              <a:ext cx="4611600" cy="180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 name="Google Shape;255;p38"/>
            <p:cNvGrpSpPr/>
            <p:nvPr/>
          </p:nvGrpSpPr>
          <p:grpSpPr>
            <a:xfrm>
              <a:off x="2394862" y="3158225"/>
              <a:ext cx="3670447" cy="1308629"/>
              <a:chOff x="2722773" y="2851429"/>
              <a:chExt cx="3807518" cy="1525565"/>
            </a:xfrm>
          </p:grpSpPr>
          <p:sp>
            <p:nvSpPr>
              <p:cNvPr id="256" name="Google Shape;256;p38"/>
              <p:cNvSpPr/>
              <p:nvPr/>
            </p:nvSpPr>
            <p:spPr>
              <a:xfrm>
                <a:off x="5736791" y="2851429"/>
                <a:ext cx="793500" cy="3999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r>
                  <a:rPr lang="en">
                    <a:solidFill>
                      <a:schemeClr val="dk1"/>
                    </a:solidFill>
                  </a:rPr>
                  <a:t>±</a:t>
                </a:r>
                <a:r>
                  <a:rPr lang="en"/>
                  <a:t>long]</a:t>
                </a:r>
                <a:endParaRPr/>
              </a:p>
            </p:txBody>
          </p:sp>
          <p:sp>
            <p:nvSpPr>
              <p:cNvPr id="257" name="Google Shape;257;p38"/>
              <p:cNvSpPr/>
              <p:nvPr/>
            </p:nvSpPr>
            <p:spPr>
              <a:xfrm>
                <a:off x="2953933" y="2958694"/>
                <a:ext cx="1563000" cy="4605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r>
                  <a:rPr lang="en">
                    <a:solidFill>
                      <a:schemeClr val="dk1"/>
                    </a:solidFill>
                  </a:rPr>
                  <a:t>±spread glottis</a:t>
                </a:r>
                <a:r>
                  <a:rPr lang="en"/>
                  <a:t>]</a:t>
                </a:r>
                <a:endParaRPr/>
              </a:p>
            </p:txBody>
          </p:sp>
          <p:sp>
            <p:nvSpPr>
              <p:cNvPr id="258" name="Google Shape;258;p38"/>
              <p:cNvSpPr/>
              <p:nvPr/>
            </p:nvSpPr>
            <p:spPr>
              <a:xfrm>
                <a:off x="2722773" y="3916493"/>
                <a:ext cx="2025300" cy="4605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r>
                  <a:rPr lang="en">
                    <a:solidFill>
                      <a:schemeClr val="dk1"/>
                    </a:solidFill>
                  </a:rPr>
                  <a:t>±constricted glottis</a:t>
                </a:r>
                <a:r>
                  <a:rPr lang="en"/>
                  <a:t>]</a:t>
                </a:r>
                <a:endParaRPr/>
              </a:p>
            </p:txBody>
          </p:sp>
          <p:sp>
            <p:nvSpPr>
              <p:cNvPr id="259" name="Google Shape;259;p38"/>
              <p:cNvSpPr/>
              <p:nvPr/>
            </p:nvSpPr>
            <p:spPr>
              <a:xfrm>
                <a:off x="5430281" y="3673444"/>
                <a:ext cx="880800" cy="4302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r>
                  <a:rPr lang="en">
                    <a:solidFill>
                      <a:schemeClr val="dk1"/>
                    </a:solidFill>
                  </a:rPr>
                  <a:t>±voice</a:t>
                </a:r>
                <a:r>
                  <a:rPr lang="en"/>
                  <a:t>]</a:t>
                </a:r>
                <a:endParaRPr/>
              </a:p>
            </p:txBody>
          </p:sp>
        </p:grpSp>
      </p:grpSp>
      <p:sp>
        <p:nvSpPr>
          <p:cNvPr id="260" name="Google Shape;260;p38"/>
          <p:cNvSpPr txBox="1"/>
          <p:nvPr/>
        </p:nvSpPr>
        <p:spPr>
          <a:xfrm>
            <a:off x="3226725" y="2880625"/>
            <a:ext cx="187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“Fortis”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9"/>
          <p:cNvSpPr txBox="1"/>
          <p:nvPr>
            <p:ph type="title"/>
          </p:nvPr>
        </p:nvSpPr>
        <p:spPr>
          <a:xfrm>
            <a:off x="311700" y="445025"/>
            <a:ext cx="8520600" cy="5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Assistant"/>
                <a:ea typeface="Assistant"/>
                <a:cs typeface="Assistant"/>
                <a:sym typeface="Assistant"/>
              </a:rPr>
              <a:t>An Articulatory Phonology representation: coupling graphs</a:t>
            </a:r>
            <a:endParaRPr sz="2400">
              <a:latin typeface="Assistant"/>
              <a:ea typeface="Assistant"/>
              <a:cs typeface="Assistant"/>
              <a:sym typeface="Assistant"/>
            </a:endParaRPr>
          </a:p>
        </p:txBody>
      </p:sp>
      <p:pic>
        <p:nvPicPr>
          <p:cNvPr id="266" name="Google Shape;266;p39"/>
          <p:cNvPicPr preferRelativeResize="0"/>
          <p:nvPr/>
        </p:nvPicPr>
        <p:blipFill rotWithShape="1">
          <a:blip r:embed="rId3">
            <a:alphaModFix/>
          </a:blip>
          <a:srcRect b="0" l="0" r="0" t="24230"/>
          <a:stretch/>
        </p:blipFill>
        <p:spPr>
          <a:xfrm>
            <a:off x="311700" y="1235822"/>
            <a:ext cx="8520600" cy="361103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ssistant"/>
                <a:ea typeface="Assistant"/>
                <a:cs typeface="Assistant"/>
                <a:sym typeface="Assistant"/>
              </a:rPr>
              <a:t>IGs are associated with H and INT(ensity) gestures</a:t>
            </a:r>
            <a:endParaRPr>
              <a:latin typeface="Assistant"/>
              <a:ea typeface="Assistant"/>
              <a:cs typeface="Assistant"/>
              <a:sym typeface="Assistant"/>
            </a:endParaRPr>
          </a:p>
        </p:txBody>
      </p:sp>
      <p:pic>
        <p:nvPicPr>
          <p:cNvPr id="272" name="Google Shape;272;p40"/>
          <p:cNvPicPr preferRelativeResize="0"/>
          <p:nvPr/>
        </p:nvPicPr>
        <p:blipFill rotWithShape="1">
          <a:blip r:embed="rId3">
            <a:alphaModFix/>
          </a:blip>
          <a:srcRect b="23578" l="19751" r="19974" t="30654"/>
          <a:stretch/>
        </p:blipFill>
        <p:spPr>
          <a:xfrm>
            <a:off x="590513" y="1551125"/>
            <a:ext cx="7962974" cy="27584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ssistant"/>
                <a:ea typeface="Assistant"/>
                <a:cs typeface="Assistant"/>
                <a:sym typeface="Assistant"/>
              </a:rPr>
              <a:t>Conclusions</a:t>
            </a:r>
            <a:endParaRPr>
              <a:latin typeface="Assistant"/>
              <a:ea typeface="Assistant"/>
              <a:cs typeface="Assistant"/>
              <a:sym typeface="Assistant"/>
            </a:endParaRPr>
          </a:p>
        </p:txBody>
      </p:sp>
      <p:sp>
        <p:nvSpPr>
          <p:cNvPr id="278" name="Google Shape;278;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Font typeface="Assistant"/>
              <a:buChar char="●"/>
            </a:pPr>
            <a:r>
              <a:rPr lang="en">
                <a:solidFill>
                  <a:schemeClr val="dk1"/>
                </a:solidFill>
                <a:latin typeface="Assistant"/>
                <a:ea typeface="Assistant"/>
                <a:cs typeface="Assistant"/>
                <a:sym typeface="Assistant"/>
              </a:rPr>
              <a:t>Even for “prototypical geminates”, F0/Intensity are more than just “auxiliary”</a:t>
            </a:r>
            <a:endParaRPr>
              <a:solidFill>
                <a:schemeClr val="dk1"/>
              </a:solidFill>
              <a:latin typeface="Assistant"/>
              <a:ea typeface="Assistant"/>
              <a:cs typeface="Assistant"/>
              <a:sym typeface="Assistant"/>
            </a:endParaRPr>
          </a:p>
          <a:p>
            <a:pPr indent="-342900" lvl="0" marL="457200" rtl="0" algn="l">
              <a:lnSpc>
                <a:spcPct val="150000"/>
              </a:lnSpc>
              <a:spcBef>
                <a:spcPts val="0"/>
              </a:spcBef>
              <a:spcAft>
                <a:spcPts val="0"/>
              </a:spcAft>
              <a:buClr>
                <a:schemeClr val="dk1"/>
              </a:buClr>
              <a:buSzPts val="1800"/>
              <a:buFont typeface="Assistant"/>
              <a:buChar char="●"/>
            </a:pPr>
            <a:r>
              <a:rPr lang="en">
                <a:solidFill>
                  <a:schemeClr val="dk1"/>
                </a:solidFill>
                <a:latin typeface="Assistant"/>
                <a:ea typeface="Assistant"/>
                <a:cs typeface="Assistant"/>
                <a:sym typeface="Assistant"/>
              </a:rPr>
              <a:t>Our results show great overlap between cues for IGs and fortis consonants</a:t>
            </a:r>
            <a:endParaRPr>
              <a:solidFill>
                <a:schemeClr val="dk1"/>
              </a:solidFill>
              <a:latin typeface="Assistant"/>
              <a:ea typeface="Assistant"/>
              <a:cs typeface="Assistant"/>
              <a:sym typeface="Assistant"/>
            </a:endParaRPr>
          </a:p>
          <a:p>
            <a:pPr indent="-342900" lvl="0" marL="457200" rtl="0" algn="l">
              <a:lnSpc>
                <a:spcPct val="150000"/>
              </a:lnSpc>
              <a:spcBef>
                <a:spcPts val="0"/>
              </a:spcBef>
              <a:spcAft>
                <a:spcPts val="0"/>
              </a:spcAft>
              <a:buClr>
                <a:schemeClr val="dk1"/>
              </a:buClr>
              <a:buSzPts val="1800"/>
              <a:buFont typeface="Assistant"/>
              <a:buChar char="●"/>
            </a:pPr>
            <a:r>
              <a:rPr lang="en">
                <a:solidFill>
                  <a:schemeClr val="dk1"/>
                </a:solidFill>
                <a:latin typeface="Assistant"/>
                <a:ea typeface="Assistant"/>
                <a:cs typeface="Assistant"/>
                <a:sym typeface="Assistant"/>
              </a:rPr>
              <a:t>Representation</a:t>
            </a:r>
            <a:endParaRPr>
              <a:solidFill>
                <a:schemeClr val="dk1"/>
              </a:solidFill>
              <a:latin typeface="Assistant"/>
              <a:ea typeface="Assistant"/>
              <a:cs typeface="Assistant"/>
              <a:sym typeface="Assistant"/>
            </a:endParaRPr>
          </a:p>
          <a:p>
            <a:pPr indent="-317500" lvl="1" marL="914400" rtl="0" algn="l">
              <a:lnSpc>
                <a:spcPct val="150000"/>
              </a:lnSpc>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Phonologically, constellation of possible phonological specifications (“fortis-like”)</a:t>
            </a:r>
            <a:endParaRPr>
              <a:solidFill>
                <a:schemeClr val="dk1"/>
              </a:solidFill>
              <a:latin typeface="Assistant"/>
              <a:ea typeface="Assistant"/>
              <a:cs typeface="Assistant"/>
              <a:sym typeface="Assistant"/>
            </a:endParaRPr>
          </a:p>
          <a:p>
            <a:pPr indent="-317500" lvl="1" marL="914400" rtl="0" algn="l">
              <a:lnSpc>
                <a:spcPct val="150000"/>
              </a:lnSpc>
              <a:spcBef>
                <a:spcPts val="0"/>
              </a:spcBef>
              <a:spcAft>
                <a:spcPts val="0"/>
              </a:spcAft>
              <a:buClr>
                <a:schemeClr val="dk1"/>
              </a:buClr>
              <a:buSzPts val="1400"/>
              <a:buChar char="○"/>
            </a:pPr>
            <a:r>
              <a:rPr lang="en">
                <a:solidFill>
                  <a:schemeClr val="dk1"/>
                </a:solidFill>
                <a:latin typeface="Assistant"/>
                <a:ea typeface="Assistant"/>
                <a:cs typeface="Assistant"/>
                <a:sym typeface="Assistant"/>
              </a:rPr>
              <a:t>IGs show</a:t>
            </a:r>
            <a:r>
              <a:rPr lang="en">
                <a:solidFill>
                  <a:schemeClr val="dk1"/>
                </a:solidFill>
                <a:latin typeface="Assistant"/>
                <a:ea typeface="Assistant"/>
                <a:cs typeface="Assistant"/>
                <a:sym typeface="Assistant"/>
              </a:rPr>
              <a:t> </a:t>
            </a:r>
            <a:r>
              <a:rPr b="1" lang="en">
                <a:solidFill>
                  <a:schemeClr val="dk1"/>
                </a:solidFill>
                <a:latin typeface="Assistant"/>
                <a:ea typeface="Assistant"/>
                <a:cs typeface="Assistant"/>
                <a:sym typeface="Assistant"/>
              </a:rPr>
              <a:t>greater weighting and less variability of durational cues</a:t>
            </a:r>
            <a:endParaRPr b="1">
              <a:solidFill>
                <a:schemeClr val="dk1"/>
              </a:solidFill>
              <a:latin typeface="Assistant"/>
              <a:ea typeface="Assistant"/>
              <a:cs typeface="Assistant"/>
              <a:sym typeface="Assistant"/>
            </a:endParaRPr>
          </a:p>
          <a:p>
            <a:pPr indent="-342900" lvl="0" marL="457200" rtl="0" algn="l">
              <a:lnSpc>
                <a:spcPct val="150000"/>
              </a:lnSpc>
              <a:spcBef>
                <a:spcPts val="0"/>
              </a:spcBef>
              <a:spcAft>
                <a:spcPts val="0"/>
              </a:spcAft>
              <a:buClr>
                <a:schemeClr val="dk1"/>
              </a:buClr>
              <a:buSzPts val="1800"/>
              <a:buFont typeface="Assistant"/>
              <a:buChar char="●"/>
            </a:pPr>
            <a:r>
              <a:rPr lang="en">
                <a:solidFill>
                  <a:schemeClr val="dk1"/>
                </a:solidFill>
                <a:latin typeface="Assistant"/>
                <a:ea typeface="Assistant"/>
                <a:cs typeface="Assistant"/>
                <a:sym typeface="Assistant"/>
              </a:rPr>
              <a:t>These findings can explain some typologically surprising facts:</a:t>
            </a:r>
            <a:endParaRPr>
              <a:solidFill>
                <a:schemeClr val="dk1"/>
              </a:solidFill>
              <a:latin typeface="Assistant"/>
              <a:ea typeface="Assistant"/>
              <a:cs typeface="Assistant"/>
              <a:sym typeface="Assistant"/>
            </a:endParaRPr>
          </a:p>
          <a:p>
            <a:pPr indent="-317500" lvl="1" marL="914400" rtl="0" algn="l">
              <a:lnSpc>
                <a:spcPct val="150000"/>
              </a:lnSpc>
              <a:spcBef>
                <a:spcPts val="0"/>
              </a:spcBef>
              <a:spcAft>
                <a:spcPts val="0"/>
              </a:spcAft>
              <a:buClr>
                <a:schemeClr val="dk1"/>
              </a:buClr>
              <a:buSzPts val="1400"/>
              <a:buFont typeface="Assistant"/>
              <a:buChar char="○"/>
            </a:pPr>
            <a:r>
              <a:rPr lang="en" sz="1400">
                <a:solidFill>
                  <a:schemeClr val="dk1"/>
                </a:solidFill>
                <a:latin typeface="Assistant"/>
                <a:ea typeface="Assistant"/>
                <a:cs typeface="Assistant"/>
                <a:sym typeface="Assistant"/>
              </a:rPr>
              <a:t>Voiceless IGs are common, but they are also the hardest to perceive. F0 and Intensity may come into play</a:t>
            </a:r>
            <a:endParaRPr>
              <a:solidFill>
                <a:schemeClr val="dk1"/>
              </a:solidFill>
              <a:latin typeface="Assistant"/>
              <a:ea typeface="Assistant"/>
              <a:cs typeface="Assistant"/>
              <a:sym typeface="Assistant"/>
            </a:endParaRPr>
          </a:p>
          <a:p>
            <a:pPr indent="-317500" lvl="1" marL="914400" rtl="0" algn="l">
              <a:lnSpc>
                <a:spcPct val="150000"/>
              </a:lnSpc>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To our knowledge no language has both IGs and fortis stops</a:t>
            </a:r>
            <a:endParaRPr>
              <a:solidFill>
                <a:schemeClr val="dk1"/>
              </a:solidFill>
              <a:latin typeface="Assistant"/>
              <a:ea typeface="Assistant"/>
              <a:cs typeface="Assistant"/>
              <a:sym typeface="Assistan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20">
                <a:latin typeface="Assistant"/>
                <a:ea typeface="Assistant"/>
                <a:cs typeface="Assistant"/>
                <a:sym typeface="Assistant"/>
              </a:rPr>
              <a:t>IGs vs fortis are represented as two distinct categories</a:t>
            </a:r>
            <a:endParaRPr sz="2620">
              <a:latin typeface="Assistant"/>
              <a:ea typeface="Assistant"/>
              <a:cs typeface="Assistant"/>
              <a:sym typeface="Assistant"/>
            </a:endParaRPr>
          </a:p>
        </p:txBody>
      </p:sp>
      <p:pic>
        <p:nvPicPr>
          <p:cNvPr id="70" name="Google Shape;70;p15"/>
          <p:cNvPicPr preferRelativeResize="0"/>
          <p:nvPr/>
        </p:nvPicPr>
        <p:blipFill rotWithShape="1">
          <a:blip r:embed="rId3">
            <a:alphaModFix/>
          </a:blip>
          <a:srcRect b="54502" l="0" r="0" t="15717"/>
          <a:stretch/>
        </p:blipFill>
        <p:spPr>
          <a:xfrm>
            <a:off x="0" y="2290300"/>
            <a:ext cx="9144000" cy="1531775"/>
          </a:xfrm>
          <a:prstGeom prst="rect">
            <a:avLst/>
          </a:prstGeom>
          <a:noFill/>
          <a:ln>
            <a:noFill/>
          </a:ln>
        </p:spPr>
      </p:pic>
      <p:sp>
        <p:nvSpPr>
          <p:cNvPr id="71" name="Google Shape;71;p15"/>
          <p:cNvSpPr txBox="1"/>
          <p:nvPr/>
        </p:nvSpPr>
        <p:spPr>
          <a:xfrm>
            <a:off x="1527450" y="1749575"/>
            <a:ext cx="1770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ssistant"/>
                <a:ea typeface="Assistant"/>
                <a:cs typeface="Assistant"/>
                <a:sym typeface="Assistant"/>
              </a:rPr>
              <a:t>Initial geminates</a:t>
            </a:r>
            <a:endParaRPr sz="1800">
              <a:latin typeface="Assistant"/>
              <a:ea typeface="Assistant"/>
              <a:cs typeface="Assistant"/>
              <a:sym typeface="Assistant"/>
            </a:endParaRPr>
          </a:p>
        </p:txBody>
      </p:sp>
      <p:sp>
        <p:nvSpPr>
          <p:cNvPr id="72" name="Google Shape;72;p15"/>
          <p:cNvSpPr txBox="1"/>
          <p:nvPr/>
        </p:nvSpPr>
        <p:spPr>
          <a:xfrm>
            <a:off x="6182775" y="1749575"/>
            <a:ext cx="808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ssistant"/>
                <a:ea typeface="Assistant"/>
                <a:cs typeface="Assistant"/>
                <a:sym typeface="Assistant"/>
              </a:rPr>
              <a:t>Fortis </a:t>
            </a:r>
            <a:endParaRPr sz="1800">
              <a:latin typeface="Assistant"/>
              <a:ea typeface="Assistant"/>
              <a:cs typeface="Assistant"/>
              <a:sym typeface="Assistan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2"/>
          <p:cNvSpPr txBox="1"/>
          <p:nvPr>
            <p:ph type="ctrTitle"/>
          </p:nvPr>
        </p:nvSpPr>
        <p:spPr>
          <a:xfrm>
            <a:off x="311700" y="1002275"/>
            <a:ext cx="8520600" cy="851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Assistant"/>
                <a:ea typeface="Assistant"/>
                <a:cs typeface="Assistant"/>
                <a:sym typeface="Assistant"/>
              </a:rPr>
              <a:t>Thank you!</a:t>
            </a:r>
            <a:endParaRPr>
              <a:latin typeface="Assistant"/>
              <a:ea typeface="Assistant"/>
              <a:cs typeface="Assistant"/>
              <a:sym typeface="Assistant"/>
            </a:endParaRPr>
          </a:p>
        </p:txBody>
      </p:sp>
      <p:sp>
        <p:nvSpPr>
          <p:cNvPr id="284" name="Google Shape;284;p42"/>
          <p:cNvSpPr txBox="1"/>
          <p:nvPr/>
        </p:nvSpPr>
        <p:spPr>
          <a:xfrm>
            <a:off x="812925" y="2195675"/>
            <a:ext cx="7612800" cy="104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Assistant"/>
                <a:ea typeface="Assistant"/>
                <a:cs typeface="Assistant"/>
                <a:sym typeface="Assistant"/>
              </a:rPr>
              <a:t>We would like to thank our Dunan, Pattani Malay, and Salentino consultants for providing their time to work with us, the members of the Cornell Phonetics Lab and UC Berkeley’s Phorum, Bob Ladd, Susan Lin, Pittayawat Pittayaporn, and three anonymous reviewers for comments on our work, and </a:t>
            </a:r>
            <a:r>
              <a:rPr lang="en">
                <a:solidFill>
                  <a:schemeClr val="dk1"/>
                </a:solidFill>
                <a:latin typeface="Assistant"/>
                <a:ea typeface="Assistant"/>
                <a:cs typeface="Assistant"/>
                <a:sym typeface="Assistant"/>
              </a:rPr>
              <a:t>Pimthip Kochaiyaphum for help in collecting data from Pattani Malay consultants.</a:t>
            </a:r>
            <a:endParaRPr>
              <a:latin typeface="Assistant"/>
              <a:ea typeface="Assistant"/>
              <a:cs typeface="Assistant"/>
              <a:sym typeface="Assistan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3"/>
          <p:cNvSpPr txBox="1"/>
          <p:nvPr>
            <p:ph type="ctrTitle"/>
          </p:nvPr>
        </p:nvSpPr>
        <p:spPr>
          <a:xfrm>
            <a:off x="311708" y="10022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Assistant"/>
                <a:ea typeface="Assistant"/>
                <a:cs typeface="Assistant"/>
                <a:sym typeface="Assistant"/>
              </a:rPr>
              <a:t>Bonus Slides</a:t>
            </a:r>
            <a:endParaRPr>
              <a:latin typeface="Assistant"/>
              <a:ea typeface="Assistant"/>
              <a:cs typeface="Assistant"/>
              <a:sym typeface="Assistan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4"/>
          <p:cNvSpPr txBox="1"/>
          <p:nvPr>
            <p:ph type="ctrTitle"/>
          </p:nvPr>
        </p:nvSpPr>
        <p:spPr>
          <a:xfrm>
            <a:off x="311700" y="0"/>
            <a:ext cx="8520600" cy="759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Assistant"/>
                <a:ea typeface="Assistant"/>
                <a:cs typeface="Assistant"/>
                <a:sym typeface="Assistant"/>
              </a:rPr>
              <a:t>Dunan IGs</a:t>
            </a:r>
            <a:endParaRPr>
              <a:latin typeface="Assistant"/>
              <a:ea typeface="Assistant"/>
              <a:cs typeface="Assistant"/>
              <a:sym typeface="Assistant"/>
            </a:endParaRPr>
          </a:p>
        </p:txBody>
      </p:sp>
      <p:graphicFrame>
        <p:nvGraphicFramePr>
          <p:cNvPr id="295" name="Google Shape;295;p44"/>
          <p:cNvGraphicFramePr/>
          <p:nvPr/>
        </p:nvGraphicFramePr>
        <p:xfrm>
          <a:off x="190513" y="615975"/>
          <a:ext cx="3000000" cy="3000000"/>
        </p:xfrm>
        <a:graphic>
          <a:graphicData uri="http://schemas.openxmlformats.org/drawingml/2006/table">
            <a:tbl>
              <a:tblPr>
                <a:noFill/>
                <a:tableStyleId>{8A94942F-F72A-4DAB-A9D4-E8B2B8FFD4AF}</a:tableStyleId>
              </a:tblPr>
              <a:tblGrid>
                <a:gridCol w="943200"/>
                <a:gridCol w="1678025"/>
                <a:gridCol w="614175"/>
                <a:gridCol w="614175"/>
                <a:gridCol w="614175"/>
                <a:gridCol w="614175"/>
                <a:gridCol w="614175"/>
                <a:gridCol w="614175"/>
                <a:gridCol w="614175"/>
                <a:gridCol w="614175"/>
                <a:gridCol w="614175"/>
                <a:gridCol w="614175"/>
              </a:tblGrid>
              <a:tr h="414550">
                <a:tc gridSpan="2">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Labial</a:t>
                      </a:r>
                      <a:endParaRPr>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Dental</a:t>
                      </a:r>
                      <a:endParaRPr>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Palatal</a:t>
                      </a:r>
                      <a:endParaRPr>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Velar</a:t>
                      </a:r>
                      <a:endParaRPr>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Glottal</a:t>
                      </a:r>
                      <a:endParaRPr>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r>
              <a:tr h="414550">
                <a:tc rowSpan="2">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stop</a:t>
                      </a:r>
                      <a:endParaRPr>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voiceless</a:t>
                      </a:r>
                      <a:endParaRPr>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t/>
                      </a:r>
                      <a:endParaRPr>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a:latin typeface="Assistant"/>
                          <a:ea typeface="Assistant"/>
                          <a:cs typeface="Assistant"/>
                          <a:sym typeface="Assistant"/>
                        </a:rPr>
                        <a:t>pː</a:t>
                      </a:r>
                      <a:endParaRPr b="1">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t</a:t>
                      </a:r>
                      <a:endParaRPr>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a:latin typeface="Assistant"/>
                          <a:ea typeface="Assistant"/>
                          <a:cs typeface="Assistant"/>
                          <a:sym typeface="Assistant"/>
                        </a:rPr>
                        <a:t>tː</a:t>
                      </a:r>
                      <a:endParaRPr b="1">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t/>
                      </a:r>
                      <a:endParaRPr>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a:latin typeface="Assistant"/>
                          <a:ea typeface="Assistant"/>
                          <a:cs typeface="Assistant"/>
                          <a:sym typeface="Assistant"/>
                        </a:rPr>
                        <a:t>cː</a:t>
                      </a:r>
                      <a:endParaRPr b="1">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k</a:t>
                      </a:r>
                      <a:endParaRPr>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a:latin typeface="Assistant"/>
                          <a:ea typeface="Assistant"/>
                          <a:cs typeface="Assistant"/>
                          <a:sym typeface="Assistant"/>
                        </a:rPr>
                        <a:t>kː</a:t>
                      </a:r>
                      <a:endParaRPr b="1">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t/>
                      </a:r>
                      <a:endParaRPr>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t/>
                      </a:r>
                      <a:endParaRPr>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r>
              <a:tr h="414550">
                <a:tc vMerge="1"/>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voiced</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b</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d</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g</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r>
              <a:tr h="414550">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fricative</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t/>
                      </a:r>
                      <a:endParaRPr baseline="300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s</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h</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t/>
                      </a:r>
                      <a:endParaRPr>
                        <a:latin typeface="Assistant"/>
                        <a:ea typeface="Assistant"/>
                        <a:cs typeface="Assistant"/>
                        <a:sym typeface="Assistant"/>
                      </a:endParaRPr>
                    </a:p>
                  </a:txBody>
                  <a:tcPr marT="91425" marB="91425" marR="68575" marL="68575"/>
                </a:tc>
              </a:tr>
              <a:tr h="414550">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nasal</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m</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b="1" lang="en">
                          <a:latin typeface="Assistant"/>
                          <a:ea typeface="Assistant"/>
                          <a:cs typeface="Assistant"/>
                          <a:sym typeface="Assistant"/>
                        </a:rPr>
                        <a:t>mː</a:t>
                      </a:r>
                      <a:endParaRPr b="1">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n</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b="1" lang="en">
                          <a:latin typeface="Assistant"/>
                          <a:ea typeface="Assistant"/>
                          <a:cs typeface="Assistant"/>
                          <a:sym typeface="Assistant"/>
                        </a:rPr>
                        <a:t>nː</a:t>
                      </a:r>
                      <a:endParaRPr b="1">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ŋ</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b="1" lang="en">
                          <a:latin typeface="Assistant"/>
                          <a:ea typeface="Assistant"/>
                          <a:cs typeface="Assistant"/>
                          <a:sym typeface="Assistant"/>
                        </a:rPr>
                        <a:t>ŋː</a:t>
                      </a:r>
                      <a:endParaRPr b="1">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r>
              <a:tr h="414550">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tap/</a:t>
                      </a:r>
                      <a:r>
                        <a:rPr lang="en">
                          <a:latin typeface="Assistant"/>
                          <a:ea typeface="Assistant"/>
                          <a:cs typeface="Assistant"/>
                          <a:sym typeface="Assistant"/>
                        </a:rPr>
                        <a:t>trill</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r</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r>
              <a:tr h="414550">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glide</a:t>
                      </a:r>
                      <a:endParaRPr>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w</a:t>
                      </a:r>
                      <a:endParaRPr>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j</a:t>
                      </a:r>
                      <a:endParaRPr>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5"/>
          <p:cNvSpPr txBox="1"/>
          <p:nvPr>
            <p:ph type="ctrTitle"/>
          </p:nvPr>
        </p:nvSpPr>
        <p:spPr>
          <a:xfrm>
            <a:off x="311700" y="0"/>
            <a:ext cx="8520600" cy="759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Assistant"/>
                <a:ea typeface="Assistant"/>
                <a:cs typeface="Assistant"/>
                <a:sym typeface="Assistant"/>
              </a:rPr>
              <a:t>Pattani Malay IGs</a:t>
            </a:r>
            <a:endParaRPr>
              <a:latin typeface="Assistant"/>
              <a:ea typeface="Assistant"/>
              <a:cs typeface="Assistant"/>
              <a:sym typeface="Assistant"/>
            </a:endParaRPr>
          </a:p>
        </p:txBody>
      </p:sp>
      <p:graphicFrame>
        <p:nvGraphicFramePr>
          <p:cNvPr id="301" name="Google Shape;301;p45"/>
          <p:cNvGraphicFramePr/>
          <p:nvPr/>
        </p:nvGraphicFramePr>
        <p:xfrm>
          <a:off x="190513" y="615975"/>
          <a:ext cx="3000000" cy="3000000"/>
        </p:xfrm>
        <a:graphic>
          <a:graphicData uri="http://schemas.openxmlformats.org/drawingml/2006/table">
            <a:tbl>
              <a:tblPr>
                <a:noFill/>
                <a:tableStyleId>{8A94942F-F72A-4DAB-A9D4-E8B2B8FFD4AF}</a:tableStyleId>
              </a:tblPr>
              <a:tblGrid>
                <a:gridCol w="943200"/>
                <a:gridCol w="1678025"/>
                <a:gridCol w="614175"/>
                <a:gridCol w="614175"/>
                <a:gridCol w="614175"/>
                <a:gridCol w="614175"/>
                <a:gridCol w="614175"/>
                <a:gridCol w="614175"/>
                <a:gridCol w="614175"/>
                <a:gridCol w="614175"/>
                <a:gridCol w="614175"/>
                <a:gridCol w="614175"/>
              </a:tblGrid>
              <a:tr h="414550">
                <a:tc gridSpan="2">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Labial</a:t>
                      </a:r>
                      <a:endParaRPr>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Alveolar</a:t>
                      </a:r>
                      <a:endParaRPr>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Palatal</a:t>
                      </a:r>
                      <a:endParaRPr>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Velar</a:t>
                      </a:r>
                      <a:endParaRPr>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Glottal</a:t>
                      </a:r>
                      <a:endParaRPr>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r>
              <a:tr h="414550">
                <a:tc rowSpan="3">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stop</a:t>
                      </a:r>
                      <a:endParaRPr>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voiceless</a:t>
                      </a:r>
                      <a:endParaRPr>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p</a:t>
                      </a:r>
                      <a:endParaRPr>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pː</a:t>
                      </a:r>
                      <a:endParaRPr>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t</a:t>
                      </a:r>
                      <a:endParaRPr>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tː</a:t>
                      </a:r>
                      <a:endParaRPr>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c</a:t>
                      </a:r>
                      <a:endParaRPr>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cː</a:t>
                      </a:r>
                      <a:endParaRPr>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k</a:t>
                      </a:r>
                      <a:endParaRPr>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kː</a:t>
                      </a:r>
                      <a:endParaRPr>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ʔ</a:t>
                      </a:r>
                      <a:endParaRPr>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ʔː</a:t>
                      </a:r>
                      <a:endParaRPr>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r>
              <a:tr h="653025">
                <a:tc vMerge="1"/>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voiceless aspirated</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p</a:t>
                      </a:r>
                      <a:r>
                        <a:rPr baseline="30000" lang="en">
                          <a:latin typeface="Assistant"/>
                          <a:ea typeface="Assistant"/>
                          <a:cs typeface="Assistant"/>
                          <a:sym typeface="Assistant"/>
                        </a:rPr>
                        <a:t>h</a:t>
                      </a:r>
                      <a:endParaRPr baseline="300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pː</a:t>
                      </a:r>
                      <a:r>
                        <a:rPr baseline="30000" lang="en">
                          <a:latin typeface="Assistant"/>
                          <a:ea typeface="Assistant"/>
                          <a:cs typeface="Assistant"/>
                          <a:sym typeface="Assistant"/>
                        </a:rPr>
                        <a:t>h</a:t>
                      </a:r>
                      <a:endParaRPr baseline="300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t</a:t>
                      </a:r>
                      <a:r>
                        <a:rPr baseline="30000" lang="en">
                          <a:latin typeface="Assistant"/>
                          <a:ea typeface="Assistant"/>
                          <a:cs typeface="Assistant"/>
                          <a:sym typeface="Assistant"/>
                        </a:rPr>
                        <a:t>h</a:t>
                      </a:r>
                      <a:endParaRPr baseline="300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tː</a:t>
                      </a:r>
                      <a:r>
                        <a:rPr baseline="30000" lang="en">
                          <a:latin typeface="Assistant"/>
                          <a:ea typeface="Assistant"/>
                          <a:cs typeface="Assistant"/>
                          <a:sym typeface="Assistant"/>
                        </a:rPr>
                        <a:t>h</a:t>
                      </a:r>
                      <a:endParaRPr baseline="300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c</a:t>
                      </a:r>
                      <a:r>
                        <a:rPr baseline="30000" lang="en">
                          <a:latin typeface="Assistant"/>
                          <a:ea typeface="Assistant"/>
                          <a:cs typeface="Assistant"/>
                          <a:sym typeface="Assistant"/>
                        </a:rPr>
                        <a:t>h</a:t>
                      </a:r>
                      <a:endParaRPr baseline="300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cː</a:t>
                      </a:r>
                      <a:r>
                        <a:rPr baseline="30000" lang="en">
                          <a:latin typeface="Assistant"/>
                          <a:ea typeface="Assistant"/>
                          <a:cs typeface="Assistant"/>
                          <a:sym typeface="Assistant"/>
                        </a:rPr>
                        <a:t>h</a:t>
                      </a:r>
                      <a:endParaRPr baseline="300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k</a:t>
                      </a:r>
                      <a:r>
                        <a:rPr baseline="30000" lang="en">
                          <a:latin typeface="Assistant"/>
                          <a:ea typeface="Assistant"/>
                          <a:cs typeface="Assistant"/>
                          <a:sym typeface="Assistant"/>
                        </a:rPr>
                        <a:t>h</a:t>
                      </a:r>
                      <a:endParaRPr baseline="300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kː</a:t>
                      </a:r>
                      <a:r>
                        <a:rPr baseline="30000" lang="en">
                          <a:latin typeface="Assistant"/>
                          <a:ea typeface="Assistant"/>
                          <a:cs typeface="Assistant"/>
                          <a:sym typeface="Assistant"/>
                        </a:rPr>
                        <a:t>h</a:t>
                      </a:r>
                      <a:endParaRPr baseline="300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r>
              <a:tr h="414550">
                <a:tc vMerge="1"/>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voiced</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b</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bː</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d</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dː</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ɟ</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ɟː</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g</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gː</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r>
              <a:tr h="414550">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fricative</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voiceless</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(fː)</a:t>
                      </a:r>
                      <a:endParaRPr baseline="300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s</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sː</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(xː)</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h</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hː</a:t>
                      </a:r>
                      <a:endParaRPr>
                        <a:latin typeface="Assistant"/>
                        <a:ea typeface="Assistant"/>
                        <a:cs typeface="Assistant"/>
                        <a:sym typeface="Assistant"/>
                      </a:endParaRPr>
                    </a:p>
                  </a:txBody>
                  <a:tcPr marT="91425" marB="91425" marR="68575" marL="68575"/>
                </a:tc>
              </a:tr>
              <a:tr h="414550">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voiced</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zː</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ɣ</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ɣː</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r>
              <a:tr h="414550">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nasal</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m</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mː</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n</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nː</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ɲ</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ɲː</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ŋ</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ŋː</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r>
              <a:tr h="414550">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lateral</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l</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lː</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r>
              <a:tr h="414550">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trill</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rː</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tc>
              </a:tr>
              <a:tr h="414550">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glide</a:t>
                      </a:r>
                      <a:endParaRPr>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w</a:t>
                      </a:r>
                      <a:endParaRPr>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wː</a:t>
                      </a:r>
                      <a:endParaRPr>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j</a:t>
                      </a:r>
                      <a:endParaRPr>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jː</a:t>
                      </a:r>
                      <a:endParaRPr>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Assistant"/>
                          <a:ea typeface="Assistant"/>
                          <a:cs typeface="Assistant"/>
                          <a:sym typeface="Assistant"/>
                        </a:rPr>
                        <a:t> </a:t>
                      </a:r>
                      <a:endParaRPr>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6"/>
          <p:cNvSpPr txBox="1"/>
          <p:nvPr>
            <p:ph type="ctrTitle"/>
          </p:nvPr>
        </p:nvSpPr>
        <p:spPr>
          <a:xfrm>
            <a:off x="311700" y="0"/>
            <a:ext cx="8520600" cy="759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Assistant"/>
                <a:ea typeface="Assistant"/>
                <a:cs typeface="Assistant"/>
                <a:sym typeface="Assistant"/>
              </a:rPr>
              <a:t>Salentino</a:t>
            </a:r>
            <a:r>
              <a:rPr lang="en">
                <a:latin typeface="Assistant"/>
                <a:ea typeface="Assistant"/>
                <a:cs typeface="Assistant"/>
                <a:sym typeface="Assistant"/>
              </a:rPr>
              <a:t> IGs</a:t>
            </a:r>
            <a:endParaRPr>
              <a:latin typeface="Assistant"/>
              <a:ea typeface="Assistant"/>
              <a:cs typeface="Assistant"/>
              <a:sym typeface="Assistant"/>
            </a:endParaRPr>
          </a:p>
        </p:txBody>
      </p:sp>
      <p:graphicFrame>
        <p:nvGraphicFramePr>
          <p:cNvPr id="307" name="Google Shape;307;p46"/>
          <p:cNvGraphicFramePr/>
          <p:nvPr/>
        </p:nvGraphicFramePr>
        <p:xfrm>
          <a:off x="804675" y="615975"/>
          <a:ext cx="3000000" cy="3000000"/>
        </p:xfrm>
        <a:graphic>
          <a:graphicData uri="http://schemas.openxmlformats.org/drawingml/2006/table">
            <a:tbl>
              <a:tblPr>
                <a:noFill/>
                <a:tableStyleId>{8A94942F-F72A-4DAB-A9D4-E8B2B8FFD4AF}</a:tableStyleId>
              </a:tblPr>
              <a:tblGrid>
                <a:gridCol w="943200"/>
                <a:gridCol w="1678025"/>
                <a:gridCol w="614175"/>
                <a:gridCol w="614175"/>
                <a:gridCol w="614175"/>
                <a:gridCol w="614175"/>
                <a:gridCol w="614175"/>
                <a:gridCol w="614175"/>
                <a:gridCol w="614175"/>
                <a:gridCol w="614175"/>
              </a:tblGrid>
              <a:tr h="340750">
                <a:tc gridSpan="2">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Labial</a:t>
                      </a:r>
                      <a:endParaRPr sz="1200">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Alveolar</a:t>
                      </a:r>
                      <a:endParaRPr sz="1200">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Palatal</a:t>
                      </a:r>
                      <a:endParaRPr sz="1200">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gridSpan="2">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Velar</a:t>
                      </a:r>
                      <a:endParaRPr sz="1200">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r>
              <a:tr h="340750">
                <a:tc rowSpan="2">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stop</a:t>
                      </a:r>
                      <a:endParaRPr sz="1200">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voiceless</a:t>
                      </a:r>
                      <a:endParaRPr sz="1200">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p</a:t>
                      </a:r>
                      <a:endParaRPr sz="1200">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pː</a:t>
                      </a:r>
                      <a:endParaRPr sz="1200">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t</a:t>
                      </a:r>
                      <a:endParaRPr sz="1200">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tː</a:t>
                      </a:r>
                      <a:endParaRPr sz="1200">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t/>
                      </a:r>
                      <a:endParaRPr sz="1200">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t/>
                      </a:r>
                      <a:endParaRPr sz="1200">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k</a:t>
                      </a:r>
                      <a:endParaRPr sz="1200">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kː</a:t>
                      </a:r>
                      <a:endParaRPr sz="1200">
                        <a:latin typeface="Assistant"/>
                        <a:ea typeface="Assistant"/>
                        <a:cs typeface="Assistant"/>
                        <a:sym typeface="Assistant"/>
                      </a:endParaRPr>
                    </a:p>
                  </a:txBody>
                  <a:tcPr marT="91425" marB="91425" marR="68575" marL="68575">
                    <a:lnT cap="flat" cmpd="sng" w="12700">
                      <a:solidFill>
                        <a:srgbClr val="000000"/>
                      </a:solidFill>
                      <a:prstDash val="solid"/>
                      <a:round/>
                      <a:headEnd len="sm" w="sm" type="none"/>
                      <a:tailEnd len="sm" w="sm" type="none"/>
                    </a:lnT>
                  </a:tcPr>
                </a:tc>
              </a:tr>
              <a:tr h="340750">
                <a:tc vMerge="1"/>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voiced</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bː</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d</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dː</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g</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gː</a:t>
                      </a:r>
                      <a:endParaRPr sz="1200">
                        <a:latin typeface="Assistant"/>
                        <a:ea typeface="Assistant"/>
                        <a:cs typeface="Assistant"/>
                        <a:sym typeface="Assistant"/>
                      </a:endParaRPr>
                    </a:p>
                  </a:txBody>
                  <a:tcPr marT="91425" marB="91425" marR="68575" marL="68575"/>
                </a:tc>
              </a:tr>
              <a:tr h="340750">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fricative</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voiceless</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f</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fː</a:t>
                      </a:r>
                      <a:endParaRPr baseline="30000"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s</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sː</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t/>
                      </a:r>
                      <a:endParaRPr sz="1200">
                        <a:latin typeface="Assistant"/>
                        <a:ea typeface="Assistant"/>
                        <a:cs typeface="Assistant"/>
                        <a:sym typeface="Assistant"/>
                      </a:endParaRPr>
                    </a:p>
                  </a:txBody>
                  <a:tcPr marT="91425" marB="91425" marR="68575" marL="68575"/>
                </a:tc>
              </a:tr>
              <a:tr h="340750">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voiced</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v</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v</a:t>
                      </a:r>
                      <a:r>
                        <a:rPr lang="en" sz="1200">
                          <a:latin typeface="Assistant"/>
                          <a:ea typeface="Assistant"/>
                          <a:cs typeface="Assistant"/>
                          <a:sym typeface="Assistant"/>
                        </a:rPr>
                        <a:t>ː</a:t>
                      </a:r>
                      <a:endParaRPr baseline="30000" sz="1200">
                        <a:latin typeface="Assistant"/>
                        <a:ea typeface="Assistant"/>
                        <a:cs typeface="Assistant"/>
                        <a:sym typeface="Assistant"/>
                      </a:endParaRPr>
                    </a:p>
                  </a:txBody>
                  <a:tcPr marT="91425" marB="91425" marR="68575" marL="68575"/>
                </a:tc>
                <a:tc>
                  <a:txBody>
                    <a:bodyPr/>
                    <a:lstStyle/>
                    <a:p>
                      <a:pPr indent="0" lvl="0" marL="0" rtl="0" algn="l">
                        <a:spcBef>
                          <a:spcPts val="0"/>
                        </a:spcBef>
                        <a:spcAft>
                          <a:spcPts val="0"/>
                        </a:spcAft>
                        <a:buNone/>
                      </a:pPr>
                      <a:r>
                        <a:rPr lang="en" sz="1200"/>
                        <a:t>(z)</a:t>
                      </a:r>
                      <a:endParaRPr sz="1200"/>
                    </a:p>
                  </a:txBody>
                  <a:tcPr marT="91425" marB="91425" marR="68575" marL="68575"/>
                </a:tc>
                <a:tc>
                  <a:txBody>
                    <a:bodyPr/>
                    <a:lstStyle/>
                    <a:p>
                      <a:pPr indent="0" lvl="0" marL="0" rtl="0" algn="l">
                        <a:lnSpc>
                          <a:spcPct val="115000"/>
                        </a:lnSpc>
                        <a:spcBef>
                          <a:spcPts val="0"/>
                        </a:spcBef>
                        <a:spcAft>
                          <a:spcPts val="0"/>
                        </a:spcAft>
                        <a:buNone/>
                      </a:pPr>
                      <a:r>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ʃː</a:t>
                      </a: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t/>
                      </a:r>
                      <a:endParaRPr sz="1200">
                        <a:latin typeface="Assistant"/>
                        <a:ea typeface="Assistant"/>
                        <a:cs typeface="Assistant"/>
                        <a:sym typeface="Assistant"/>
                      </a:endParaRPr>
                    </a:p>
                  </a:txBody>
                  <a:tcPr marT="91425" marB="91425" marR="68575" marL="68575"/>
                </a:tc>
              </a:tr>
              <a:tr h="340750">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affricate</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voiceless</a:t>
                      </a:r>
                      <a:endParaRPr sz="1200">
                        <a:latin typeface="Assistant"/>
                        <a:ea typeface="Assistant"/>
                        <a:cs typeface="Assistant"/>
                        <a:sym typeface="Assistant"/>
                      </a:endParaRPr>
                    </a:p>
                  </a:txBody>
                  <a:tcPr marT="91425" marB="91425" marR="68575" marL="68575"/>
                </a:tc>
                <a:tc>
                  <a:txBody>
                    <a:bodyPr/>
                    <a:lstStyle/>
                    <a:p>
                      <a:pPr indent="0" lvl="0" marL="0" rtl="0" algn="l">
                        <a:spcBef>
                          <a:spcPts val="0"/>
                        </a:spcBef>
                        <a:spcAft>
                          <a:spcPts val="0"/>
                        </a:spcAft>
                        <a:buNone/>
                      </a:pPr>
                      <a:r>
                        <a:t/>
                      </a:r>
                      <a:endParaRPr sz="1200"/>
                    </a:p>
                  </a:txBody>
                  <a:tcPr marT="91425" marB="91425" marR="68575" marL="68575"/>
                </a:tc>
                <a:tc>
                  <a:txBody>
                    <a:bodyPr/>
                    <a:lstStyle/>
                    <a:p>
                      <a:pPr indent="0" lvl="0" marL="0" rtl="0" algn="l">
                        <a:spcBef>
                          <a:spcPts val="0"/>
                        </a:spcBef>
                        <a:spcAft>
                          <a:spcPts val="0"/>
                        </a:spcAft>
                        <a:buNone/>
                      </a:pPr>
                      <a:r>
                        <a:t/>
                      </a:r>
                      <a:endParaRPr sz="1200"/>
                    </a:p>
                  </a:txBody>
                  <a:tcPr marT="91425" marB="91425" marR="68575" marL="68575"/>
                </a:tc>
                <a:tc>
                  <a:txBody>
                    <a:bodyPr/>
                    <a:lstStyle/>
                    <a:p>
                      <a:pPr indent="0" lvl="0" marL="0" rtl="0" algn="l">
                        <a:spcBef>
                          <a:spcPts val="0"/>
                        </a:spcBef>
                        <a:spcAft>
                          <a:spcPts val="0"/>
                        </a:spcAft>
                        <a:buNone/>
                      </a:pPr>
                      <a:r>
                        <a:rPr lang="en" sz="1200">
                          <a:latin typeface="Assistant"/>
                          <a:ea typeface="Assistant"/>
                          <a:cs typeface="Assistant"/>
                          <a:sym typeface="Assistant"/>
                        </a:rPr>
                        <a:t>ts</a:t>
                      </a:r>
                      <a:endParaRPr sz="1200">
                        <a:latin typeface="Assistant"/>
                        <a:ea typeface="Assistant"/>
                        <a:cs typeface="Assistant"/>
                        <a:sym typeface="Assistant"/>
                      </a:endParaRPr>
                    </a:p>
                  </a:txBody>
                  <a:tcPr marT="91425" marB="91425" marR="68575" marL="68575"/>
                </a:tc>
                <a:tc>
                  <a:txBody>
                    <a:bodyPr/>
                    <a:lstStyle/>
                    <a:p>
                      <a:pPr indent="0" lvl="0" marL="0" rtl="0" algn="l">
                        <a:spcBef>
                          <a:spcPts val="0"/>
                        </a:spcBef>
                        <a:spcAft>
                          <a:spcPts val="0"/>
                        </a:spcAft>
                        <a:buNone/>
                      </a:pPr>
                      <a:r>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tʃ</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tʃː</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t/>
                      </a:r>
                      <a:endParaRPr sz="1200">
                        <a:latin typeface="Assistant"/>
                        <a:ea typeface="Assistant"/>
                        <a:cs typeface="Assistant"/>
                        <a:sym typeface="Assistant"/>
                      </a:endParaRPr>
                    </a:p>
                  </a:txBody>
                  <a:tcPr marT="91425" marB="91425" marR="68575" marL="68575"/>
                </a:tc>
              </a:tr>
              <a:tr h="340750">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voiced</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tc>
                <a:tc>
                  <a:txBody>
                    <a:bodyPr/>
                    <a:lstStyle/>
                    <a:p>
                      <a:pPr indent="0" lvl="0" marL="0" rtl="0" algn="l">
                        <a:spcBef>
                          <a:spcPts val="0"/>
                        </a:spcBef>
                        <a:spcAft>
                          <a:spcPts val="0"/>
                        </a:spcAft>
                        <a:buNone/>
                      </a:pPr>
                      <a:r>
                        <a:rPr lang="en" sz="1200">
                          <a:latin typeface="Assistant"/>
                          <a:ea typeface="Assistant"/>
                          <a:cs typeface="Assistant"/>
                          <a:sym typeface="Assistant"/>
                        </a:rPr>
                        <a:t>dz</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dʒ</a:t>
                      </a: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dʒː</a:t>
                      </a: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tc>
              </a:tr>
              <a:tr h="340750">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nasal</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m</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mː</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n</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nː</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ɲ</a:t>
                      </a:r>
                      <a:r>
                        <a:rPr lang="en" sz="1200">
                          <a:latin typeface="Assistant"/>
                          <a:ea typeface="Assistant"/>
                          <a:cs typeface="Assistant"/>
                          <a:sym typeface="Assistant"/>
                        </a:rPr>
                        <a:t>ː</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ŋ</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t/>
                      </a:r>
                      <a:endParaRPr sz="1200">
                        <a:latin typeface="Assistant"/>
                        <a:ea typeface="Assistant"/>
                        <a:cs typeface="Assistant"/>
                        <a:sym typeface="Assistant"/>
                      </a:endParaRPr>
                    </a:p>
                  </a:txBody>
                  <a:tcPr marT="91425" marB="91425" marR="68575" marL="68575"/>
                </a:tc>
              </a:tr>
              <a:tr h="340750">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lateral</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l</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lː</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ʎː</a:t>
                      </a: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tc>
              </a:tr>
              <a:tr h="340750">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trill</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r</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rː</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tc>
              </a:tr>
              <a:tr h="355825">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glide</a:t>
                      </a:r>
                      <a:endParaRPr sz="1200">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w</a:t>
                      </a:r>
                      <a:endParaRPr sz="1200">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200">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t>j</a:t>
                      </a:r>
                      <a:endParaRPr sz="1200"/>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200">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latin typeface="Assistant"/>
                          <a:ea typeface="Assistant"/>
                          <a:cs typeface="Assistant"/>
                          <a:sym typeface="Assistant"/>
                        </a:rPr>
                        <a:t> </a:t>
                      </a:r>
                      <a:endParaRPr sz="1200">
                        <a:latin typeface="Assistant"/>
                        <a:ea typeface="Assistant"/>
                        <a:cs typeface="Assistant"/>
                        <a:sym typeface="Assistant"/>
                      </a:endParaRPr>
                    </a:p>
                  </a:txBody>
                  <a:tcPr marT="91425" marB="91425" marR="68575" marL="68575">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7"/>
          <p:cNvSpPr txBox="1"/>
          <p:nvPr>
            <p:ph type="title"/>
          </p:nvPr>
        </p:nvSpPr>
        <p:spPr>
          <a:xfrm>
            <a:off x="311700" y="148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Dunan closure duration &amp; VOT comparisons</a:t>
            </a:r>
            <a:endParaRPr/>
          </a:p>
        </p:txBody>
      </p:sp>
      <p:pic>
        <p:nvPicPr>
          <p:cNvPr id="313" name="Google Shape;313;p47"/>
          <p:cNvPicPr preferRelativeResize="0"/>
          <p:nvPr/>
        </p:nvPicPr>
        <p:blipFill rotWithShape="1">
          <a:blip r:embed="rId3">
            <a:alphaModFix/>
          </a:blip>
          <a:srcRect b="0" l="787" r="787" t="0"/>
          <a:stretch/>
        </p:blipFill>
        <p:spPr>
          <a:xfrm>
            <a:off x="311675" y="757350"/>
            <a:ext cx="4260301" cy="2109348"/>
          </a:xfrm>
          <a:prstGeom prst="rect">
            <a:avLst/>
          </a:prstGeom>
          <a:noFill/>
          <a:ln>
            <a:noFill/>
          </a:ln>
        </p:spPr>
      </p:pic>
      <p:pic>
        <p:nvPicPr>
          <p:cNvPr id="314" name="Google Shape;314;p47"/>
          <p:cNvPicPr preferRelativeResize="0"/>
          <p:nvPr/>
        </p:nvPicPr>
        <p:blipFill rotWithShape="1">
          <a:blip r:embed="rId4">
            <a:alphaModFix/>
          </a:blip>
          <a:srcRect b="0" l="787" r="787" t="0"/>
          <a:stretch/>
        </p:blipFill>
        <p:spPr>
          <a:xfrm>
            <a:off x="311711" y="2998150"/>
            <a:ext cx="4260265" cy="2109350"/>
          </a:xfrm>
          <a:prstGeom prst="rect">
            <a:avLst/>
          </a:prstGeom>
          <a:noFill/>
          <a:ln>
            <a:noFill/>
          </a:ln>
        </p:spPr>
      </p:pic>
      <p:pic>
        <p:nvPicPr>
          <p:cNvPr id="315" name="Google Shape;315;p47"/>
          <p:cNvPicPr preferRelativeResize="0"/>
          <p:nvPr/>
        </p:nvPicPr>
        <p:blipFill rotWithShape="1">
          <a:blip r:embed="rId5">
            <a:alphaModFix/>
          </a:blip>
          <a:srcRect b="0" l="0" r="0" t="0"/>
          <a:stretch/>
        </p:blipFill>
        <p:spPr>
          <a:xfrm>
            <a:off x="4667951" y="757350"/>
            <a:ext cx="4267223" cy="2079438"/>
          </a:xfrm>
          <a:prstGeom prst="rect">
            <a:avLst/>
          </a:prstGeom>
          <a:noFill/>
          <a:ln>
            <a:noFill/>
          </a:ln>
        </p:spPr>
      </p:pic>
      <p:pic>
        <p:nvPicPr>
          <p:cNvPr id="316" name="Google Shape;316;p47"/>
          <p:cNvPicPr preferRelativeResize="0"/>
          <p:nvPr/>
        </p:nvPicPr>
        <p:blipFill rotWithShape="1">
          <a:blip r:embed="rId6">
            <a:alphaModFix/>
          </a:blip>
          <a:srcRect b="0" l="0" r="0" t="0"/>
          <a:stretch/>
        </p:blipFill>
        <p:spPr>
          <a:xfrm>
            <a:off x="4667950" y="2998150"/>
            <a:ext cx="4267223" cy="207943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Dunan f0-intensity</a:t>
            </a:r>
            <a:endParaRPr/>
          </a:p>
        </p:txBody>
      </p:sp>
      <p:pic>
        <p:nvPicPr>
          <p:cNvPr id="322" name="Google Shape;322;p48"/>
          <p:cNvPicPr preferRelativeResize="0"/>
          <p:nvPr/>
        </p:nvPicPr>
        <p:blipFill rotWithShape="1">
          <a:blip r:embed="rId3">
            <a:alphaModFix/>
          </a:blip>
          <a:srcRect b="0" l="0" r="0" t="0"/>
          <a:stretch/>
        </p:blipFill>
        <p:spPr>
          <a:xfrm>
            <a:off x="414700" y="1017725"/>
            <a:ext cx="7699200" cy="37518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Salentino</a:t>
            </a:r>
            <a:r>
              <a:rPr lang="en"/>
              <a:t> f0-intensity</a:t>
            </a:r>
            <a:endParaRPr/>
          </a:p>
        </p:txBody>
      </p:sp>
      <p:pic>
        <p:nvPicPr>
          <p:cNvPr id="328" name="Google Shape;328;p49"/>
          <p:cNvPicPr preferRelativeResize="0"/>
          <p:nvPr/>
        </p:nvPicPr>
        <p:blipFill>
          <a:blip r:embed="rId3">
            <a:alphaModFix/>
          </a:blip>
          <a:stretch>
            <a:fillRect/>
          </a:stretch>
        </p:blipFill>
        <p:spPr>
          <a:xfrm>
            <a:off x="873463" y="1017725"/>
            <a:ext cx="7397074" cy="36046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Pattani Malay</a:t>
            </a:r>
            <a:r>
              <a:rPr lang="en"/>
              <a:t> f0-intensity</a:t>
            </a:r>
            <a:endParaRPr/>
          </a:p>
        </p:txBody>
      </p:sp>
      <p:pic>
        <p:nvPicPr>
          <p:cNvPr id="334" name="Google Shape;334;p50"/>
          <p:cNvPicPr preferRelativeResize="0"/>
          <p:nvPr/>
        </p:nvPicPr>
        <p:blipFill>
          <a:blip r:embed="rId3">
            <a:alphaModFix/>
          </a:blip>
          <a:stretch>
            <a:fillRect/>
          </a:stretch>
        </p:blipFill>
        <p:spPr>
          <a:xfrm>
            <a:off x="1078725" y="1084450"/>
            <a:ext cx="7044224" cy="34946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20">
                <a:latin typeface="Assistant"/>
                <a:ea typeface="Assistant"/>
                <a:cs typeface="Assistant"/>
                <a:sym typeface="Assistant"/>
              </a:rPr>
              <a:t>Dunan Classification* (closure duration only)</a:t>
            </a:r>
            <a:endParaRPr sz="2720">
              <a:latin typeface="Assistant"/>
              <a:ea typeface="Assistant"/>
              <a:cs typeface="Assistant"/>
              <a:sym typeface="Assistant"/>
            </a:endParaRPr>
          </a:p>
        </p:txBody>
      </p:sp>
      <p:graphicFrame>
        <p:nvGraphicFramePr>
          <p:cNvPr id="340" name="Google Shape;340;p51"/>
          <p:cNvGraphicFramePr/>
          <p:nvPr/>
        </p:nvGraphicFramePr>
        <p:xfrm>
          <a:off x="758625" y="1457450"/>
          <a:ext cx="3000000" cy="3000000"/>
        </p:xfrm>
        <a:graphic>
          <a:graphicData uri="http://schemas.openxmlformats.org/drawingml/2006/table">
            <a:tbl>
              <a:tblPr>
                <a:noFill/>
                <a:tableStyleId>{AFDB31E5-43F1-4D76-A2A3-84C55D16FA5C}</a:tableStyleId>
              </a:tblPr>
              <a:tblGrid>
                <a:gridCol w="2839850"/>
                <a:gridCol w="2115800"/>
                <a:gridCol w="2115800"/>
              </a:tblGrid>
              <a:tr h="542850">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Model</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Mean Accuracy</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Std Accuracy</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42850">
                <a:tc>
                  <a:txBody>
                    <a:bodyPr/>
                    <a:lstStyle/>
                    <a:p>
                      <a:pPr indent="0" lvl="0" marL="0" rtl="0" algn="l">
                        <a:lnSpc>
                          <a:spcPct val="115000"/>
                        </a:lnSpc>
                        <a:spcBef>
                          <a:spcPts val="0"/>
                        </a:spcBef>
                        <a:spcAft>
                          <a:spcPts val="0"/>
                        </a:spcAft>
                        <a:buNone/>
                      </a:pPr>
                      <a:r>
                        <a:rPr lang="en" sz="2000">
                          <a:solidFill>
                            <a:schemeClr val="dk1"/>
                          </a:solidFill>
                          <a:latin typeface="Assistant"/>
                          <a:ea typeface="Assistant"/>
                          <a:cs typeface="Assistant"/>
                          <a:sym typeface="Assistant"/>
                        </a:rPr>
                        <a:t>Duration + Intensity + F0</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76.2 %</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0.5 %</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FFF2CC"/>
                    </a:solidFill>
                  </a:tcPr>
                </a:tc>
              </a:tr>
              <a:tr h="542850">
                <a:tc>
                  <a:txBody>
                    <a:bodyPr/>
                    <a:lstStyle/>
                    <a:p>
                      <a:pPr indent="0" lvl="0" marL="0" rtl="0" algn="l">
                        <a:lnSpc>
                          <a:spcPct val="115000"/>
                        </a:lnSpc>
                        <a:spcBef>
                          <a:spcPts val="0"/>
                        </a:spcBef>
                        <a:spcAft>
                          <a:spcPts val="0"/>
                        </a:spcAft>
                        <a:buNone/>
                      </a:pPr>
                      <a:r>
                        <a:rPr lang="en" sz="2000">
                          <a:solidFill>
                            <a:schemeClr val="dk1"/>
                          </a:solidFill>
                          <a:latin typeface="Assistant"/>
                          <a:ea typeface="Assistant"/>
                          <a:cs typeface="Assistant"/>
                          <a:sym typeface="Assistant"/>
                        </a:rPr>
                        <a:t>Duration</a:t>
                      </a:r>
                      <a:endParaRPr sz="2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sz="2000">
                          <a:solidFill>
                            <a:schemeClr val="dk1"/>
                          </a:solidFill>
                          <a:latin typeface="Assistant"/>
                          <a:ea typeface="Assistant"/>
                          <a:cs typeface="Assistant"/>
                          <a:sym typeface="Assistant"/>
                        </a:rPr>
                        <a:t>72.0 %</a:t>
                      </a:r>
                      <a:endParaRPr sz="2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0.4 %</a:t>
                      </a:r>
                      <a:endParaRPr sz="2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542850">
                <a:tc>
                  <a:txBody>
                    <a:bodyPr/>
                    <a:lstStyle/>
                    <a:p>
                      <a:pPr indent="0" lvl="0" marL="0" rtl="0" algn="l">
                        <a:lnSpc>
                          <a:spcPct val="115000"/>
                        </a:lnSpc>
                        <a:spcBef>
                          <a:spcPts val="0"/>
                        </a:spcBef>
                        <a:spcAft>
                          <a:spcPts val="0"/>
                        </a:spcAft>
                        <a:buNone/>
                      </a:pPr>
                      <a:r>
                        <a:rPr lang="en" sz="2000">
                          <a:solidFill>
                            <a:schemeClr val="dk1"/>
                          </a:solidFill>
                          <a:latin typeface="Assistant"/>
                          <a:ea typeface="Assistant"/>
                          <a:cs typeface="Assistant"/>
                          <a:sym typeface="Assistant"/>
                        </a:rPr>
                        <a:t>Intensity + F0</a:t>
                      </a:r>
                      <a:endParaRPr sz="2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sz="2000">
                          <a:solidFill>
                            <a:schemeClr val="dk1"/>
                          </a:solidFill>
                          <a:latin typeface="Assistant"/>
                          <a:ea typeface="Assistant"/>
                          <a:cs typeface="Assistant"/>
                          <a:sym typeface="Assistant"/>
                        </a:rPr>
                        <a:t>59.1 %</a:t>
                      </a:r>
                      <a:endParaRPr sz="2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0.7 %</a:t>
                      </a:r>
                      <a:endParaRPr sz="2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542850">
                <a:tc>
                  <a:txBody>
                    <a:bodyPr/>
                    <a:lstStyle/>
                    <a:p>
                      <a:pPr indent="0" lvl="0" marL="0" rtl="0" algn="l">
                        <a:lnSpc>
                          <a:spcPct val="115000"/>
                        </a:lnSpc>
                        <a:spcBef>
                          <a:spcPts val="0"/>
                        </a:spcBef>
                        <a:spcAft>
                          <a:spcPts val="0"/>
                        </a:spcAft>
                        <a:buNone/>
                      </a:pPr>
                      <a:r>
                        <a:rPr lang="en" sz="2000">
                          <a:solidFill>
                            <a:schemeClr val="dk1"/>
                          </a:solidFill>
                          <a:latin typeface="Assistant"/>
                          <a:ea typeface="Assistant"/>
                          <a:cs typeface="Assistant"/>
                          <a:sym typeface="Assistant"/>
                        </a:rPr>
                        <a:t>F0 </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sz="2000">
                          <a:solidFill>
                            <a:schemeClr val="dk1"/>
                          </a:solidFill>
                          <a:latin typeface="Assistant"/>
                          <a:ea typeface="Assistant"/>
                          <a:cs typeface="Assistant"/>
                          <a:sym typeface="Assistant"/>
                        </a:rPr>
                        <a:t>52.7 %</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0.5 %</a:t>
                      </a:r>
                      <a:endParaRPr sz="2000">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542850">
                <a:tc>
                  <a:txBody>
                    <a:bodyPr/>
                    <a:lstStyle/>
                    <a:p>
                      <a:pPr indent="0" lvl="0" marL="0" rtl="0" algn="l">
                        <a:lnSpc>
                          <a:spcPct val="115000"/>
                        </a:lnSpc>
                        <a:spcBef>
                          <a:spcPts val="0"/>
                        </a:spcBef>
                        <a:spcAft>
                          <a:spcPts val="0"/>
                        </a:spcAft>
                        <a:buNone/>
                      </a:pPr>
                      <a:r>
                        <a:rPr lang="en" sz="2000">
                          <a:solidFill>
                            <a:schemeClr val="dk1"/>
                          </a:solidFill>
                          <a:latin typeface="Assistant"/>
                          <a:ea typeface="Assistant"/>
                          <a:cs typeface="Assistant"/>
                          <a:sym typeface="Assistant"/>
                        </a:rPr>
                        <a:t>Intensity</a:t>
                      </a:r>
                      <a:endParaRPr sz="2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sz="2000">
                          <a:solidFill>
                            <a:schemeClr val="dk1"/>
                          </a:solidFill>
                          <a:latin typeface="Assistant"/>
                          <a:ea typeface="Assistant"/>
                          <a:cs typeface="Assistant"/>
                          <a:sym typeface="Assistant"/>
                        </a:rPr>
                        <a:t>51.7 %</a:t>
                      </a:r>
                      <a:endParaRPr sz="2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000">
                          <a:solidFill>
                            <a:schemeClr val="dk1"/>
                          </a:solidFill>
                          <a:latin typeface="Assistant"/>
                          <a:ea typeface="Assistant"/>
                          <a:cs typeface="Assistant"/>
                          <a:sym typeface="Assistant"/>
                        </a:rPr>
                        <a:t>1.1 %</a:t>
                      </a:r>
                      <a:endParaRPr sz="2000">
                        <a:solidFill>
                          <a:schemeClr val="dk1"/>
                        </a:solidFill>
                        <a:latin typeface="Assistant"/>
                        <a:ea typeface="Assistant"/>
                        <a:cs typeface="Assistant"/>
                        <a:sym typeface="Assistan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41" name="Google Shape;341;p51"/>
          <p:cNvSpPr/>
          <p:nvPr/>
        </p:nvSpPr>
        <p:spPr>
          <a:xfrm>
            <a:off x="8011700" y="2698200"/>
            <a:ext cx="560100" cy="192900"/>
          </a:xfrm>
          <a:prstGeom prst="left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2CC"/>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91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20">
                <a:latin typeface="Assistant"/>
                <a:ea typeface="Assistant"/>
                <a:cs typeface="Assistant"/>
                <a:sym typeface="Assistant"/>
              </a:rPr>
              <a:t>IGs and Fortis: different representations, but same acoustic cues</a:t>
            </a:r>
            <a:endParaRPr sz="2720">
              <a:latin typeface="Assistant"/>
              <a:ea typeface="Assistant"/>
              <a:cs typeface="Assistant"/>
              <a:sym typeface="Assistant"/>
            </a:endParaRPr>
          </a:p>
        </p:txBody>
      </p:sp>
      <p:graphicFrame>
        <p:nvGraphicFramePr>
          <p:cNvPr id="78" name="Google Shape;78;p16"/>
          <p:cNvGraphicFramePr/>
          <p:nvPr/>
        </p:nvGraphicFramePr>
        <p:xfrm>
          <a:off x="311700" y="1500450"/>
          <a:ext cx="3000000" cy="3000000"/>
        </p:xfrm>
        <a:graphic>
          <a:graphicData uri="http://schemas.openxmlformats.org/drawingml/2006/table">
            <a:tbl>
              <a:tblPr>
                <a:noFill/>
                <a:tableStyleId>{AFDB31E5-43F1-4D76-A2A3-84C55D16FA5C}</a:tableStyleId>
              </a:tblPr>
              <a:tblGrid>
                <a:gridCol w="1973425"/>
                <a:gridCol w="3297400"/>
                <a:gridCol w="3249775"/>
              </a:tblGrid>
              <a:tr h="616550">
                <a:tc>
                  <a:txBody>
                    <a:bodyPr/>
                    <a:lstStyle/>
                    <a:p>
                      <a:pPr indent="0" lvl="0" marL="0" rtl="0" algn="ctr">
                        <a:spcBef>
                          <a:spcPts val="0"/>
                        </a:spcBef>
                        <a:spcAft>
                          <a:spcPts val="0"/>
                        </a:spcAft>
                        <a:buNone/>
                      </a:pPr>
                      <a:r>
                        <a:t/>
                      </a:r>
                      <a:endParaRPr sz="1700">
                        <a:latin typeface="Assistant"/>
                        <a:ea typeface="Assistant"/>
                        <a:cs typeface="Assistant"/>
                        <a:sym typeface="Assistan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700">
                          <a:latin typeface="Assistant"/>
                          <a:ea typeface="Assistant"/>
                          <a:cs typeface="Assistant"/>
                          <a:sym typeface="Assistant"/>
                        </a:rPr>
                        <a:t>Initial Geminates</a:t>
                      </a:r>
                      <a:endParaRPr sz="1700">
                        <a:latin typeface="Assistant"/>
                        <a:ea typeface="Assistant"/>
                        <a:cs typeface="Assistant"/>
                        <a:sym typeface="Assistan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700">
                          <a:latin typeface="Assistant"/>
                          <a:ea typeface="Assistant"/>
                          <a:cs typeface="Assistant"/>
                          <a:sym typeface="Assistant"/>
                        </a:rPr>
                        <a:t>Fortis Consonants</a:t>
                      </a:r>
                      <a:endParaRPr sz="1700">
                        <a:latin typeface="Assistant"/>
                        <a:ea typeface="Assistant"/>
                        <a:cs typeface="Assistant"/>
                        <a:sym typeface="Assistan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96250">
                <a:tc>
                  <a:txBody>
                    <a:bodyPr/>
                    <a:lstStyle/>
                    <a:p>
                      <a:pPr indent="0" lvl="0" marL="0" rtl="0" algn="l">
                        <a:spcBef>
                          <a:spcPts val="0"/>
                        </a:spcBef>
                        <a:spcAft>
                          <a:spcPts val="0"/>
                        </a:spcAft>
                        <a:buNone/>
                      </a:pPr>
                      <a:r>
                        <a:rPr lang="en" sz="1800">
                          <a:latin typeface="Assistant"/>
                          <a:ea typeface="Assistant"/>
                          <a:cs typeface="Assistant"/>
                          <a:sym typeface="Assistant"/>
                        </a:rPr>
                        <a:t>Phonological representation</a:t>
                      </a:r>
                      <a:endParaRPr sz="1800">
                        <a:latin typeface="Assistant"/>
                        <a:ea typeface="Assistant"/>
                        <a:cs typeface="Assistant"/>
                        <a:sym typeface="Assistan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Assistant"/>
                          <a:ea typeface="Assistant"/>
                          <a:cs typeface="Assistant"/>
                          <a:sym typeface="Assistant"/>
                        </a:rPr>
                        <a:t>T</a:t>
                      </a:r>
                      <a:r>
                        <a:rPr lang="en">
                          <a:latin typeface="Assistant"/>
                          <a:ea typeface="Assistant"/>
                          <a:cs typeface="Assistant"/>
                          <a:sym typeface="Assistant"/>
                        </a:rPr>
                        <a:t>wo timing slots or a mora</a:t>
                      </a:r>
                      <a:endParaRPr>
                        <a:latin typeface="Assistant"/>
                        <a:ea typeface="Assistant"/>
                        <a:cs typeface="Assistant"/>
                        <a:sym typeface="Assistan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a:solidFill>
                            <a:schemeClr val="dk1"/>
                          </a:solidFill>
                          <a:latin typeface="Assistant"/>
                          <a:ea typeface="Assistant"/>
                          <a:cs typeface="Assistant"/>
                          <a:sym typeface="Assistant"/>
                        </a:rPr>
                        <a:t>Feature(s): </a:t>
                      </a:r>
                      <a:br>
                        <a:rPr lang="en">
                          <a:solidFill>
                            <a:schemeClr val="dk1"/>
                          </a:solidFill>
                          <a:latin typeface="Assistant"/>
                          <a:ea typeface="Assistant"/>
                          <a:cs typeface="Assistant"/>
                          <a:sym typeface="Assistant"/>
                        </a:rPr>
                      </a:br>
                      <a:r>
                        <a:rPr lang="en">
                          <a:solidFill>
                            <a:schemeClr val="dk1"/>
                          </a:solidFill>
                          <a:latin typeface="Assistant"/>
                          <a:ea typeface="Assistant"/>
                          <a:cs typeface="Assistant"/>
                          <a:sym typeface="Assistant"/>
                        </a:rPr>
                        <a:t>[tense] / [constricted glottis] / [stiff]</a:t>
                      </a:r>
                      <a:endParaRPr sz="1000">
                        <a:solidFill>
                          <a:schemeClr val="dk1"/>
                        </a:solidFill>
                        <a:latin typeface="Assistant"/>
                        <a:ea typeface="Assistant"/>
                        <a:cs typeface="Assistant"/>
                        <a:sym typeface="Assistan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96250">
                <a:tc>
                  <a:txBody>
                    <a:bodyPr/>
                    <a:lstStyle/>
                    <a:p>
                      <a:pPr indent="0" lvl="0" marL="0" rtl="0" algn="l">
                        <a:spcBef>
                          <a:spcPts val="0"/>
                        </a:spcBef>
                        <a:spcAft>
                          <a:spcPts val="0"/>
                        </a:spcAft>
                        <a:buNone/>
                      </a:pPr>
                      <a:r>
                        <a:rPr lang="en" sz="1800">
                          <a:latin typeface="Assistant"/>
                          <a:ea typeface="Assistant"/>
                          <a:cs typeface="Assistant"/>
                          <a:sym typeface="Assistant"/>
                        </a:rPr>
                        <a:t>Acoustic correlates</a:t>
                      </a:r>
                      <a:endParaRPr sz="1800">
                        <a:latin typeface="Assistant"/>
                        <a:ea typeface="Assistant"/>
                        <a:cs typeface="Assistant"/>
                        <a:sym typeface="Assistan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BF9000"/>
                          </a:solidFill>
                          <a:latin typeface="Assistant"/>
                          <a:ea typeface="Assistant"/>
                          <a:cs typeface="Assistant"/>
                          <a:sym typeface="Assistant"/>
                        </a:rPr>
                        <a:t>↑</a:t>
                      </a:r>
                      <a:r>
                        <a:rPr b="1" lang="en">
                          <a:solidFill>
                            <a:srgbClr val="BF9000"/>
                          </a:solidFill>
                          <a:latin typeface="Assistant"/>
                          <a:ea typeface="Assistant"/>
                          <a:cs typeface="Assistant"/>
                          <a:sym typeface="Assistant"/>
                        </a:rPr>
                        <a:t>duration</a:t>
                      </a:r>
                      <a:r>
                        <a:rPr lang="en">
                          <a:solidFill>
                            <a:srgbClr val="BF9000"/>
                          </a:solidFill>
                          <a:latin typeface="Assistant"/>
                          <a:ea typeface="Assistant"/>
                          <a:cs typeface="Assistant"/>
                          <a:sym typeface="Assistant"/>
                        </a:rPr>
                        <a:t>, ↑F0, </a:t>
                      </a:r>
                      <a:r>
                        <a:rPr lang="en">
                          <a:solidFill>
                            <a:srgbClr val="BF9000"/>
                          </a:solidFill>
                          <a:latin typeface="Assistant"/>
                          <a:ea typeface="Assistant"/>
                          <a:cs typeface="Assistant"/>
                          <a:sym typeface="Assistant"/>
                        </a:rPr>
                        <a:t>↑</a:t>
                      </a:r>
                      <a:r>
                        <a:rPr lang="en">
                          <a:solidFill>
                            <a:srgbClr val="BF9000"/>
                          </a:solidFill>
                          <a:latin typeface="Assistant"/>
                          <a:ea typeface="Assistant"/>
                          <a:cs typeface="Assistant"/>
                          <a:sym typeface="Assistant"/>
                        </a:rPr>
                        <a:t>intensity, </a:t>
                      </a:r>
                      <a:r>
                        <a:rPr lang="en">
                          <a:solidFill>
                            <a:srgbClr val="BF9000"/>
                          </a:solidFill>
                          <a:latin typeface="Assistant"/>
                          <a:ea typeface="Assistant"/>
                          <a:cs typeface="Assistant"/>
                          <a:sym typeface="Assistant"/>
                        </a:rPr>
                        <a:t>↓spectral tilt,</a:t>
                      </a:r>
                      <a:endParaRPr>
                        <a:solidFill>
                          <a:srgbClr val="BF9000"/>
                        </a:solidFill>
                        <a:latin typeface="Assistant"/>
                        <a:ea typeface="Assistant"/>
                        <a:cs typeface="Assistant"/>
                        <a:sym typeface="Assistant"/>
                      </a:endParaRPr>
                    </a:p>
                    <a:p>
                      <a:pPr indent="0" lvl="0" marL="0" rtl="0" algn="l">
                        <a:spcBef>
                          <a:spcPts val="0"/>
                        </a:spcBef>
                        <a:spcAft>
                          <a:spcPts val="0"/>
                        </a:spcAft>
                        <a:buNone/>
                      </a:pPr>
                      <a:r>
                        <a:rPr lang="en">
                          <a:solidFill>
                            <a:srgbClr val="BF9000"/>
                          </a:solidFill>
                          <a:latin typeface="Assistant"/>
                          <a:ea typeface="Assistant"/>
                          <a:cs typeface="Assistant"/>
                          <a:sym typeface="Assistant"/>
                        </a:rPr>
                        <a:t>VOT (language dependent)</a:t>
                      </a:r>
                      <a:endParaRPr>
                        <a:solidFill>
                          <a:srgbClr val="BF9000"/>
                        </a:solidFill>
                        <a:latin typeface="Assistant"/>
                        <a:ea typeface="Assistant"/>
                        <a:cs typeface="Assistant"/>
                        <a:sym typeface="Assistan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Assistant"/>
                          <a:ea typeface="Assistant"/>
                          <a:cs typeface="Assistant"/>
                          <a:sym typeface="Assistant"/>
                        </a:rPr>
                        <a:t>↑</a:t>
                      </a:r>
                      <a:r>
                        <a:rPr b="1" lang="en">
                          <a:latin typeface="Assistant"/>
                          <a:ea typeface="Assistant"/>
                          <a:cs typeface="Assistant"/>
                          <a:sym typeface="Assistant"/>
                        </a:rPr>
                        <a:t>“articulatory energy”/“resistance”</a:t>
                      </a:r>
                      <a:endParaRPr b="1">
                        <a:latin typeface="Assistant"/>
                        <a:ea typeface="Assistant"/>
                        <a:cs typeface="Assistant"/>
                        <a:sym typeface="Assistant"/>
                      </a:endParaRPr>
                    </a:p>
                    <a:p>
                      <a:pPr indent="0" lvl="0" marL="0" rtl="0" algn="l">
                        <a:spcBef>
                          <a:spcPts val="0"/>
                        </a:spcBef>
                        <a:spcAft>
                          <a:spcPts val="0"/>
                        </a:spcAft>
                        <a:buNone/>
                      </a:pPr>
                      <a:r>
                        <a:rPr lang="en">
                          <a:solidFill>
                            <a:srgbClr val="BF9000"/>
                          </a:solidFill>
                          <a:latin typeface="Assistant"/>
                          <a:ea typeface="Assistant"/>
                          <a:cs typeface="Assistant"/>
                          <a:sym typeface="Assistant"/>
                        </a:rPr>
                        <a:t>↑</a:t>
                      </a:r>
                      <a:r>
                        <a:rPr lang="en">
                          <a:solidFill>
                            <a:srgbClr val="BF9000"/>
                          </a:solidFill>
                          <a:latin typeface="Assistant"/>
                          <a:ea typeface="Assistant"/>
                          <a:cs typeface="Assistant"/>
                          <a:sym typeface="Assistant"/>
                        </a:rPr>
                        <a:t>duration</a:t>
                      </a:r>
                      <a:r>
                        <a:rPr lang="en">
                          <a:solidFill>
                            <a:srgbClr val="BF9000"/>
                          </a:solidFill>
                        </a:rPr>
                        <a:t>, </a:t>
                      </a:r>
                      <a:r>
                        <a:rPr lang="en">
                          <a:solidFill>
                            <a:srgbClr val="BF9000"/>
                          </a:solidFill>
                          <a:latin typeface="Assistant"/>
                          <a:ea typeface="Assistant"/>
                          <a:cs typeface="Assistant"/>
                          <a:sym typeface="Assistant"/>
                        </a:rPr>
                        <a:t>↑F</a:t>
                      </a:r>
                      <a:r>
                        <a:rPr lang="en">
                          <a:solidFill>
                            <a:srgbClr val="BF9000"/>
                          </a:solidFill>
                          <a:latin typeface="Assistant"/>
                          <a:ea typeface="Assistant"/>
                          <a:cs typeface="Assistant"/>
                          <a:sym typeface="Assistant"/>
                        </a:rPr>
                        <a:t>0, </a:t>
                      </a:r>
                      <a:r>
                        <a:rPr lang="en">
                          <a:solidFill>
                            <a:srgbClr val="BF9000"/>
                          </a:solidFill>
                          <a:latin typeface="Assistant"/>
                          <a:ea typeface="Assistant"/>
                          <a:cs typeface="Assistant"/>
                          <a:sym typeface="Assistant"/>
                        </a:rPr>
                        <a:t>↑</a:t>
                      </a:r>
                      <a:r>
                        <a:rPr lang="en">
                          <a:solidFill>
                            <a:srgbClr val="BF9000"/>
                          </a:solidFill>
                          <a:latin typeface="Assistant"/>
                          <a:ea typeface="Assistant"/>
                          <a:cs typeface="Assistant"/>
                          <a:sym typeface="Assistant"/>
                        </a:rPr>
                        <a:t>intensity, </a:t>
                      </a:r>
                      <a:r>
                        <a:rPr lang="en">
                          <a:solidFill>
                            <a:srgbClr val="BF9000"/>
                          </a:solidFill>
                          <a:latin typeface="Assistant"/>
                          <a:ea typeface="Assistant"/>
                          <a:cs typeface="Assistant"/>
                          <a:sym typeface="Assistant"/>
                        </a:rPr>
                        <a:t>↓spectral tilt, VOT </a:t>
                      </a:r>
                      <a:r>
                        <a:rPr lang="en">
                          <a:solidFill>
                            <a:srgbClr val="BF9000"/>
                          </a:solidFill>
                          <a:latin typeface="Assistant"/>
                          <a:ea typeface="Assistant"/>
                          <a:cs typeface="Assistant"/>
                          <a:sym typeface="Assistant"/>
                        </a:rPr>
                        <a:t>(language dependent)</a:t>
                      </a:r>
                      <a:endParaRPr>
                        <a:solidFill>
                          <a:schemeClr val="dk1"/>
                        </a:solidFill>
                        <a:latin typeface="Assistant"/>
                        <a:ea typeface="Assistant"/>
                        <a:cs typeface="Assistant"/>
                        <a:sym typeface="Assistan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79" name="Google Shape;79;p16"/>
          <p:cNvSpPr txBox="1"/>
          <p:nvPr/>
        </p:nvSpPr>
        <p:spPr>
          <a:xfrm>
            <a:off x="311700" y="4039950"/>
            <a:ext cx="85206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2"/>
                </a:solidFill>
                <a:latin typeface="Assistant"/>
                <a:ea typeface="Assistant"/>
                <a:cs typeface="Assistant"/>
                <a:sym typeface="Assistant"/>
              </a:rPr>
              <a:t>(Trubetzkoy 1939; Jakobson, Fant, Halle 1952; Kohler &amp; Dommelen 1987; Cho et al. 2002; Abramson 2003; Idemaru &amp; Guion 2008; Kraehenmann 2011)</a:t>
            </a:r>
            <a:endParaRPr sz="1500">
              <a:latin typeface="Assistant"/>
              <a:ea typeface="Assistant"/>
              <a:cs typeface="Assistant"/>
              <a:sym typeface="Assistan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Recordings of Dunan</a:t>
            </a:r>
            <a:endParaRPr/>
          </a:p>
        </p:txBody>
      </p:sp>
      <p:sp>
        <p:nvSpPr>
          <p:cNvPr id="347" name="Google Shape;347;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ctr">
              <a:spcBef>
                <a:spcPts val="0"/>
              </a:spcBef>
              <a:spcAft>
                <a:spcPts val="0"/>
              </a:spcAft>
              <a:buNone/>
            </a:pPr>
            <a:r>
              <a:t/>
            </a:r>
            <a:endParaRPr/>
          </a:p>
          <a:p>
            <a:pPr indent="0" lvl="0" marL="457200" rtl="0" algn="ctr">
              <a:spcBef>
                <a:spcPts val="1200"/>
              </a:spcBef>
              <a:spcAft>
                <a:spcPts val="0"/>
              </a:spcAft>
              <a:buNone/>
            </a:pPr>
            <a:r>
              <a:t/>
            </a:r>
            <a:endParaRPr/>
          </a:p>
          <a:p>
            <a:pPr indent="457200" lvl="0" marL="1828800" rtl="0" algn="l">
              <a:spcBef>
                <a:spcPts val="1200"/>
              </a:spcBef>
              <a:spcAft>
                <a:spcPts val="0"/>
              </a:spcAft>
              <a:buNone/>
            </a:pPr>
            <a:r>
              <a:t/>
            </a:r>
            <a:endParaRPr/>
          </a:p>
          <a:p>
            <a:pPr indent="457200" lvl="0" marL="1828800" rtl="0" algn="l">
              <a:spcBef>
                <a:spcPts val="1200"/>
              </a:spcBef>
              <a:spcAft>
                <a:spcPts val="0"/>
              </a:spcAft>
              <a:buNone/>
            </a:pPr>
            <a:r>
              <a:t/>
            </a:r>
            <a:endParaRPr/>
          </a:p>
          <a:p>
            <a:pPr indent="457200" lvl="0" marL="1828800" rtl="0" algn="l">
              <a:spcBef>
                <a:spcPts val="1200"/>
              </a:spcBef>
              <a:spcAft>
                <a:spcPts val="0"/>
              </a:spcAft>
              <a:buNone/>
            </a:pPr>
            <a:r>
              <a:t/>
            </a:r>
            <a:endParaRPr/>
          </a:p>
          <a:p>
            <a:pPr indent="457200" lvl="0" marL="1828800" rtl="0" algn="l">
              <a:spcBef>
                <a:spcPts val="1200"/>
              </a:spcBef>
              <a:spcAft>
                <a:spcPts val="1200"/>
              </a:spcAft>
              <a:buNone/>
            </a:pPr>
            <a:r>
              <a:rPr lang="en"/>
              <a:t>/tui/ ‘bird’		   /ttui/ ‘one person’</a:t>
            </a:r>
            <a:endParaRPr/>
          </a:p>
        </p:txBody>
      </p:sp>
      <p:pic>
        <p:nvPicPr>
          <p:cNvPr id="348" name="Google Shape;348;p52" title="tui1.wav">
            <a:hlinkClick r:id="rId3"/>
          </p:cNvPr>
          <p:cNvPicPr preferRelativeResize="0"/>
          <p:nvPr/>
        </p:nvPicPr>
        <p:blipFill>
          <a:blip r:embed="rId4">
            <a:alphaModFix/>
          </a:blip>
          <a:stretch>
            <a:fillRect/>
          </a:stretch>
        </p:blipFill>
        <p:spPr>
          <a:xfrm>
            <a:off x="2685375" y="2517100"/>
            <a:ext cx="842400" cy="842400"/>
          </a:xfrm>
          <a:prstGeom prst="rect">
            <a:avLst/>
          </a:prstGeom>
          <a:noFill/>
          <a:ln>
            <a:noFill/>
          </a:ln>
        </p:spPr>
      </p:pic>
      <p:pic>
        <p:nvPicPr>
          <p:cNvPr id="349" name="Google Shape;349;p52" title="ttui.wav">
            <a:hlinkClick r:id="rId5"/>
          </p:cNvPr>
          <p:cNvPicPr preferRelativeResize="0"/>
          <p:nvPr/>
        </p:nvPicPr>
        <p:blipFill>
          <a:blip r:embed="rId4">
            <a:alphaModFix/>
          </a:blip>
          <a:stretch>
            <a:fillRect/>
          </a:stretch>
        </p:blipFill>
        <p:spPr>
          <a:xfrm>
            <a:off x="5211275" y="2544425"/>
            <a:ext cx="787775" cy="7877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Recordings of Pattani Malay</a:t>
            </a:r>
            <a:endParaRPr/>
          </a:p>
        </p:txBody>
      </p:sp>
      <p:pic>
        <p:nvPicPr>
          <p:cNvPr id="355" name="Google Shape;355;p53" title="minimalpair.wav">
            <a:hlinkClick r:id="rId3"/>
          </p:cNvPr>
          <p:cNvPicPr preferRelativeResize="0"/>
          <p:nvPr/>
        </p:nvPicPr>
        <p:blipFill>
          <a:blip r:embed="rId4">
            <a:alphaModFix/>
          </a:blip>
          <a:stretch>
            <a:fillRect/>
          </a:stretch>
        </p:blipFill>
        <p:spPr>
          <a:xfrm>
            <a:off x="3782825" y="2093200"/>
            <a:ext cx="957100" cy="957100"/>
          </a:xfrm>
          <a:prstGeom prst="rect">
            <a:avLst/>
          </a:prstGeom>
          <a:noFill/>
          <a:ln>
            <a:noFill/>
          </a:ln>
        </p:spPr>
      </p:pic>
      <p:sp>
        <p:nvSpPr>
          <p:cNvPr id="356" name="Google Shape;356;p53"/>
          <p:cNvSpPr txBox="1"/>
          <p:nvPr/>
        </p:nvSpPr>
        <p:spPr>
          <a:xfrm>
            <a:off x="2124475" y="3411525"/>
            <a:ext cx="427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Assistant"/>
                <a:ea typeface="Assistant"/>
                <a:cs typeface="Assistant"/>
                <a:sym typeface="Assistant"/>
              </a:rPr>
              <a:t>buŋɔ ‘flower’	vs	</a:t>
            </a:r>
            <a:r>
              <a:rPr lang="en" sz="1800">
                <a:solidFill>
                  <a:schemeClr val="dk1"/>
                </a:solidFill>
                <a:latin typeface="Assistant"/>
                <a:ea typeface="Assistant"/>
                <a:cs typeface="Assistant"/>
                <a:sym typeface="Assistant"/>
              </a:rPr>
              <a:t>bbuŋɔ ‘to bloom’</a:t>
            </a:r>
            <a:endParaRPr sz="1800">
              <a:solidFill>
                <a:schemeClr val="dk1"/>
              </a:solidFill>
              <a:latin typeface="Assistant"/>
              <a:ea typeface="Assistant"/>
              <a:cs typeface="Assistant"/>
              <a:sym typeface="Assistant"/>
            </a:endParaRPr>
          </a:p>
          <a:p>
            <a:pPr indent="0" lvl="0" marL="0" rtl="0" algn="ctr">
              <a:spcBef>
                <a:spcPts val="0"/>
              </a:spcBef>
              <a:spcAft>
                <a:spcPts val="0"/>
              </a:spcAft>
              <a:buNone/>
            </a:pPr>
            <a:r>
              <a:rPr lang="en" sz="1800">
                <a:solidFill>
                  <a:schemeClr val="dk1"/>
                </a:solidFill>
                <a:latin typeface="Assistant"/>
                <a:ea typeface="Assistant"/>
                <a:cs typeface="Assistant"/>
                <a:sym typeface="Assistant"/>
              </a:rPr>
              <a:t>“The flower blooms”</a:t>
            </a:r>
            <a:endParaRPr sz="1800">
              <a:solidFill>
                <a:schemeClr val="dk1"/>
              </a:solidFill>
              <a:latin typeface="Assistant"/>
              <a:ea typeface="Assistant"/>
              <a:cs typeface="Assistant"/>
              <a:sym typeface="Assistan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Recordings of Salentino</a:t>
            </a:r>
            <a:endParaRPr/>
          </a:p>
        </p:txBody>
      </p:sp>
      <p:pic>
        <p:nvPicPr>
          <p:cNvPr id="362" name="Google Shape;362;p54" title="sulu.wav">
            <a:hlinkClick r:id="rId3"/>
          </p:cNvPr>
          <p:cNvPicPr preferRelativeResize="0"/>
          <p:nvPr/>
        </p:nvPicPr>
        <p:blipFill>
          <a:blip r:embed="rId4">
            <a:alphaModFix/>
          </a:blip>
          <a:stretch>
            <a:fillRect/>
          </a:stretch>
        </p:blipFill>
        <p:spPr>
          <a:xfrm flipH="1" rot="10800000">
            <a:off x="1819913" y="1979188"/>
            <a:ext cx="1075450" cy="1075450"/>
          </a:xfrm>
          <a:prstGeom prst="rect">
            <a:avLst/>
          </a:prstGeom>
          <a:noFill/>
          <a:ln>
            <a:noFill/>
          </a:ln>
        </p:spPr>
      </p:pic>
      <p:pic>
        <p:nvPicPr>
          <p:cNvPr id="363" name="Google Shape;363;p54" title="ssulu.wav">
            <a:hlinkClick r:id="rId5"/>
          </p:cNvPr>
          <p:cNvPicPr preferRelativeResize="0"/>
          <p:nvPr/>
        </p:nvPicPr>
        <p:blipFill>
          <a:blip r:embed="rId4">
            <a:alphaModFix/>
          </a:blip>
          <a:stretch>
            <a:fillRect/>
          </a:stretch>
        </p:blipFill>
        <p:spPr>
          <a:xfrm>
            <a:off x="5961625" y="1992398"/>
            <a:ext cx="1049025" cy="1049025"/>
          </a:xfrm>
          <a:prstGeom prst="rect">
            <a:avLst/>
          </a:prstGeom>
          <a:noFill/>
          <a:ln>
            <a:noFill/>
          </a:ln>
        </p:spPr>
      </p:pic>
      <p:sp>
        <p:nvSpPr>
          <p:cNvPr id="364" name="Google Shape;364;p54"/>
          <p:cNvSpPr txBox="1"/>
          <p:nvPr/>
        </p:nvSpPr>
        <p:spPr>
          <a:xfrm>
            <a:off x="5625738" y="3135700"/>
            <a:ext cx="1720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Assistant"/>
                <a:ea typeface="Assistant"/>
                <a:cs typeface="Assistant"/>
                <a:sym typeface="Assistant"/>
              </a:rPr>
              <a:t>ssulu</a:t>
            </a:r>
            <a:endParaRPr sz="1700">
              <a:latin typeface="Assistant"/>
              <a:ea typeface="Assistant"/>
              <a:cs typeface="Assistant"/>
              <a:sym typeface="Assistant"/>
            </a:endParaRPr>
          </a:p>
        </p:txBody>
      </p:sp>
      <p:sp>
        <p:nvSpPr>
          <p:cNvPr id="365" name="Google Shape;365;p54"/>
          <p:cNvSpPr txBox="1"/>
          <p:nvPr/>
        </p:nvSpPr>
        <p:spPr>
          <a:xfrm>
            <a:off x="1497225" y="3135700"/>
            <a:ext cx="1720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Assistant"/>
                <a:ea typeface="Assistant"/>
                <a:cs typeface="Assistant"/>
                <a:sym typeface="Assistant"/>
              </a:rPr>
              <a:t>s</a:t>
            </a:r>
            <a:r>
              <a:rPr lang="en" sz="1700">
                <a:latin typeface="Assistant"/>
                <a:ea typeface="Assistant"/>
                <a:cs typeface="Assistant"/>
                <a:sym typeface="Assistant"/>
              </a:rPr>
              <a:t>ulu </a:t>
            </a:r>
            <a:endParaRPr sz="1700">
              <a:latin typeface="Assistant"/>
              <a:ea typeface="Assistant"/>
              <a:cs typeface="Assistant"/>
              <a:sym typeface="Assistant"/>
            </a:endParaRPr>
          </a:p>
        </p:txBody>
      </p:sp>
      <p:sp>
        <p:nvSpPr>
          <p:cNvPr id="366" name="Google Shape;366;p54"/>
          <p:cNvSpPr txBox="1"/>
          <p:nvPr/>
        </p:nvSpPr>
        <p:spPr>
          <a:xfrm>
            <a:off x="5625738" y="3752775"/>
            <a:ext cx="1720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Assistant"/>
                <a:ea typeface="Assistant"/>
                <a:cs typeface="Assistant"/>
                <a:sym typeface="Assistant"/>
              </a:rPr>
              <a:t>‘to separate’</a:t>
            </a:r>
            <a:endParaRPr sz="1700">
              <a:latin typeface="Assistant"/>
              <a:ea typeface="Assistant"/>
              <a:cs typeface="Assistant"/>
              <a:sym typeface="Assistant"/>
            </a:endParaRPr>
          </a:p>
        </p:txBody>
      </p:sp>
      <p:sp>
        <p:nvSpPr>
          <p:cNvPr id="367" name="Google Shape;367;p54"/>
          <p:cNvSpPr txBox="1"/>
          <p:nvPr/>
        </p:nvSpPr>
        <p:spPr>
          <a:xfrm>
            <a:off x="1497238" y="3752775"/>
            <a:ext cx="1720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Assistant"/>
                <a:ea typeface="Assistant"/>
                <a:cs typeface="Assistant"/>
                <a:sym typeface="Assistant"/>
              </a:rPr>
              <a:t>‘alone’</a:t>
            </a:r>
            <a:r>
              <a:rPr lang="en" sz="1700">
                <a:latin typeface="Assistant"/>
                <a:ea typeface="Assistant"/>
                <a:cs typeface="Assistant"/>
                <a:sym typeface="Assistant"/>
              </a:rPr>
              <a:t> </a:t>
            </a:r>
            <a:endParaRPr sz="1700">
              <a:latin typeface="Assistant"/>
              <a:ea typeface="Assistant"/>
              <a:cs typeface="Assistant"/>
              <a:sym typeface="Assistan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ssistant"/>
                <a:ea typeface="Assistant"/>
                <a:cs typeface="Assistant"/>
                <a:sym typeface="Assistant"/>
              </a:rPr>
              <a:t>A case in point: </a:t>
            </a:r>
            <a:r>
              <a:rPr lang="en">
                <a:latin typeface="Assistant"/>
                <a:ea typeface="Assistant"/>
                <a:cs typeface="Assistant"/>
                <a:sym typeface="Assistant"/>
              </a:rPr>
              <a:t>Korean stops, IGs or fortis?</a:t>
            </a:r>
            <a:endParaRPr>
              <a:latin typeface="Assistant"/>
              <a:ea typeface="Assistant"/>
              <a:cs typeface="Assistant"/>
              <a:sym typeface="Assistant"/>
            </a:endParaRPr>
          </a:p>
        </p:txBody>
      </p:sp>
      <p:sp>
        <p:nvSpPr>
          <p:cNvPr id="85" name="Google Shape;85;p17"/>
          <p:cNvSpPr txBox="1"/>
          <p:nvPr>
            <p:ph idx="1" type="body"/>
          </p:nvPr>
        </p:nvSpPr>
        <p:spPr>
          <a:xfrm>
            <a:off x="311700" y="1152475"/>
            <a:ext cx="8520600" cy="2050800"/>
          </a:xfrm>
          <a:prstGeom prst="rect">
            <a:avLst/>
          </a:prstGeom>
        </p:spPr>
        <p:txBody>
          <a:bodyPr anchorCtr="0" anchor="t" bIns="91425" lIns="91425" spcFirstLastPara="1" rIns="91425" wrap="square" tIns="91425">
            <a:normAutofit lnSpcReduction="20000"/>
          </a:bodyPr>
          <a:lstStyle/>
          <a:p>
            <a:pPr indent="-368300" lvl="0" marL="457200" rtl="0" algn="l">
              <a:lnSpc>
                <a:spcPct val="150000"/>
              </a:lnSpc>
              <a:spcBef>
                <a:spcPts val="0"/>
              </a:spcBef>
              <a:spcAft>
                <a:spcPts val="0"/>
              </a:spcAft>
              <a:buClr>
                <a:schemeClr val="dk1"/>
              </a:buClr>
              <a:buSzPts val="2200"/>
              <a:buFont typeface="Assistant"/>
              <a:buChar char="●"/>
            </a:pPr>
            <a:r>
              <a:rPr lang="en" sz="2200">
                <a:solidFill>
                  <a:schemeClr val="dk1"/>
                </a:solidFill>
                <a:latin typeface="Assistant"/>
                <a:ea typeface="Assistant"/>
                <a:cs typeface="Assistant"/>
                <a:sym typeface="Assistant"/>
              </a:rPr>
              <a:t>Korean has a </a:t>
            </a:r>
            <a:r>
              <a:rPr lang="en" sz="2200">
                <a:solidFill>
                  <a:schemeClr val="dk1"/>
                </a:solidFill>
                <a:latin typeface="Assistant"/>
                <a:ea typeface="Assistant"/>
                <a:cs typeface="Assistant"/>
                <a:sym typeface="Assistant"/>
              </a:rPr>
              <a:t>3-way fortis, lenis, aspirated contrast</a:t>
            </a:r>
            <a:endParaRPr sz="2200">
              <a:solidFill>
                <a:schemeClr val="dk1"/>
              </a:solidFill>
              <a:latin typeface="Assistant"/>
              <a:ea typeface="Assistant"/>
              <a:cs typeface="Assistant"/>
              <a:sym typeface="Assistant"/>
            </a:endParaRPr>
          </a:p>
          <a:p>
            <a:pPr indent="-342900" lvl="0" marL="914400" rtl="0" algn="l">
              <a:lnSpc>
                <a:spcPct val="150000"/>
              </a:lnSpc>
              <a:spcBef>
                <a:spcPts val="0"/>
              </a:spcBef>
              <a:spcAft>
                <a:spcPts val="0"/>
              </a:spcAft>
              <a:buClr>
                <a:schemeClr val="dk1"/>
              </a:buClr>
              <a:buSzPts val="1800"/>
              <a:buFont typeface="Assistant"/>
              <a:buAutoNum type="arabicPeriod"/>
            </a:pPr>
            <a:r>
              <a:rPr lang="en" sz="1800">
                <a:solidFill>
                  <a:schemeClr val="dk1"/>
                </a:solidFill>
                <a:latin typeface="Assistant"/>
                <a:ea typeface="Assistant"/>
                <a:cs typeface="Assistant"/>
                <a:sym typeface="Assistant"/>
              </a:rPr>
              <a:t>[tense] / [constricted glottis] / [stiff] (summarized in </a:t>
            </a:r>
            <a:r>
              <a:rPr lang="en" sz="1800">
                <a:solidFill>
                  <a:schemeClr val="dk1"/>
                </a:solidFill>
                <a:latin typeface="Assistant"/>
                <a:ea typeface="Assistant"/>
                <a:cs typeface="Assistant"/>
                <a:sym typeface="Assistant"/>
              </a:rPr>
              <a:t>Kang, Schertz, &amp; Han forthcoming)</a:t>
            </a:r>
            <a:endParaRPr>
              <a:solidFill>
                <a:schemeClr val="dk1"/>
              </a:solidFill>
              <a:latin typeface="Assistant"/>
              <a:ea typeface="Assistant"/>
              <a:cs typeface="Assistant"/>
              <a:sym typeface="Assistant"/>
            </a:endParaRPr>
          </a:p>
          <a:p>
            <a:pPr indent="-342900" lvl="0" marL="914400" rtl="0" algn="l">
              <a:lnSpc>
                <a:spcPct val="150000"/>
              </a:lnSpc>
              <a:spcBef>
                <a:spcPts val="0"/>
              </a:spcBef>
              <a:spcAft>
                <a:spcPts val="0"/>
              </a:spcAft>
              <a:buClr>
                <a:schemeClr val="dk1"/>
              </a:buClr>
              <a:buSzPts val="1800"/>
              <a:buFont typeface="Assistant"/>
              <a:buAutoNum type="arabicPeriod"/>
            </a:pPr>
            <a:r>
              <a:rPr lang="en" sz="1800">
                <a:solidFill>
                  <a:schemeClr val="dk1"/>
                </a:solidFill>
                <a:latin typeface="Assistant"/>
                <a:ea typeface="Assistant"/>
                <a:cs typeface="Assistant"/>
                <a:sym typeface="Assistant"/>
              </a:rPr>
              <a:t>Phonemic geminates with two timing slots (Ahn &amp; Iverson 2004)</a:t>
            </a:r>
            <a:endParaRPr sz="1800">
              <a:solidFill>
                <a:schemeClr val="dk1"/>
              </a:solidFill>
              <a:latin typeface="Assistant"/>
              <a:ea typeface="Assistant"/>
              <a:cs typeface="Assistant"/>
              <a:sym typeface="Assistant"/>
            </a:endParaRPr>
          </a:p>
          <a:p>
            <a:pPr indent="-342900" lvl="0" marL="914400" rtl="0" algn="l">
              <a:lnSpc>
                <a:spcPct val="150000"/>
              </a:lnSpc>
              <a:spcBef>
                <a:spcPts val="0"/>
              </a:spcBef>
              <a:spcAft>
                <a:spcPts val="0"/>
              </a:spcAft>
              <a:buClr>
                <a:schemeClr val="dk1"/>
              </a:buClr>
              <a:buSzPts val="1800"/>
              <a:buFont typeface="Assistant"/>
              <a:buAutoNum type="arabicPeriod"/>
            </a:pPr>
            <a:r>
              <a:rPr lang="en">
                <a:solidFill>
                  <a:schemeClr val="dk1"/>
                </a:solidFill>
                <a:latin typeface="Assistant"/>
                <a:ea typeface="Assistant"/>
                <a:cs typeface="Assistant"/>
                <a:sym typeface="Assistant"/>
              </a:rPr>
              <a:t>Redundant [tense] feature with two timing slots (Han 1996)</a:t>
            </a:r>
            <a:endParaRPr>
              <a:solidFill>
                <a:schemeClr val="dk1"/>
              </a:solidFill>
              <a:latin typeface="Assistant"/>
              <a:ea typeface="Assistant"/>
              <a:cs typeface="Assistant"/>
              <a:sym typeface="Assistant"/>
            </a:endParaRPr>
          </a:p>
        </p:txBody>
      </p:sp>
      <p:sp>
        <p:nvSpPr>
          <p:cNvPr id="86" name="Google Shape;86;p17"/>
          <p:cNvSpPr txBox="1"/>
          <p:nvPr/>
        </p:nvSpPr>
        <p:spPr>
          <a:xfrm>
            <a:off x="311700" y="3098725"/>
            <a:ext cx="8234100" cy="1031400"/>
          </a:xfrm>
          <a:prstGeom prst="rect">
            <a:avLst/>
          </a:prstGeom>
          <a:noFill/>
          <a:ln>
            <a:noFill/>
          </a:ln>
        </p:spPr>
        <p:txBody>
          <a:bodyPr anchorCtr="0" anchor="t" bIns="91425" lIns="91425" spcFirstLastPara="1" rIns="91425" wrap="square" tIns="91425">
            <a:spAutoFit/>
          </a:bodyPr>
          <a:lstStyle/>
          <a:p>
            <a:pPr indent="-368300" lvl="0" marL="457200" rtl="0" algn="l">
              <a:lnSpc>
                <a:spcPct val="150000"/>
              </a:lnSpc>
              <a:spcBef>
                <a:spcPts val="0"/>
              </a:spcBef>
              <a:spcAft>
                <a:spcPts val="0"/>
              </a:spcAft>
              <a:buClr>
                <a:schemeClr val="dk1"/>
              </a:buClr>
              <a:buSzPts val="2200"/>
              <a:buFont typeface="Assistant"/>
              <a:buChar char="●"/>
            </a:pPr>
            <a:r>
              <a:rPr lang="en" sz="2200">
                <a:solidFill>
                  <a:schemeClr val="dk1"/>
                </a:solidFill>
                <a:latin typeface="Assistant"/>
                <a:ea typeface="Assistant"/>
                <a:cs typeface="Assistant"/>
                <a:sym typeface="Assistant"/>
              </a:rPr>
              <a:t>Acoustic correlates shared with other IG as well as fortis languages (Lee &amp; Jung 2000)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20">
                <a:solidFill>
                  <a:srgbClr val="000000"/>
                </a:solidFill>
                <a:latin typeface="Assistant"/>
                <a:ea typeface="Assistant"/>
                <a:cs typeface="Assistant"/>
                <a:sym typeface="Assistant"/>
              </a:rPr>
              <a:t>Our view: </a:t>
            </a:r>
            <a:r>
              <a:rPr lang="en" sz="2620">
                <a:solidFill>
                  <a:srgbClr val="000000"/>
                </a:solidFill>
                <a:latin typeface="Assistant"/>
                <a:ea typeface="Assistant"/>
                <a:cs typeface="Assistant"/>
                <a:sym typeface="Assistant"/>
              </a:rPr>
              <a:t>IGs &amp; fortis consonants are </a:t>
            </a:r>
            <a:r>
              <a:rPr lang="en" sz="2620">
                <a:latin typeface="Assistant"/>
                <a:ea typeface="Assistant"/>
                <a:cs typeface="Assistant"/>
                <a:sym typeface="Assistant"/>
              </a:rPr>
              <a:t>phonologically unified</a:t>
            </a:r>
            <a:endParaRPr sz="2620">
              <a:latin typeface="Assistant"/>
              <a:ea typeface="Assistant"/>
              <a:cs typeface="Assistant"/>
              <a:sym typeface="Assistant"/>
            </a:endParaRPr>
          </a:p>
        </p:txBody>
      </p:sp>
      <p:sp>
        <p:nvSpPr>
          <p:cNvPr id="92" name="Google Shape;92;p18"/>
          <p:cNvSpPr txBox="1"/>
          <p:nvPr/>
        </p:nvSpPr>
        <p:spPr>
          <a:xfrm>
            <a:off x="373350" y="1192650"/>
            <a:ext cx="8397300" cy="3063000"/>
          </a:xfrm>
          <a:prstGeom prst="rect">
            <a:avLst/>
          </a:prstGeom>
          <a:noFill/>
          <a:ln>
            <a:noFill/>
          </a:ln>
        </p:spPr>
        <p:txBody>
          <a:bodyPr anchorCtr="0" anchor="t" bIns="91425" lIns="91425" spcFirstLastPara="1" rIns="91425" wrap="square" tIns="91425">
            <a:spAutoFit/>
          </a:bodyPr>
          <a:lstStyle/>
          <a:p>
            <a:pPr indent="-368300" lvl="0" marL="457200" rtl="0" algn="l">
              <a:lnSpc>
                <a:spcPct val="150000"/>
              </a:lnSpc>
              <a:spcBef>
                <a:spcPts val="0"/>
              </a:spcBef>
              <a:spcAft>
                <a:spcPts val="0"/>
              </a:spcAft>
              <a:buClr>
                <a:schemeClr val="dk1"/>
              </a:buClr>
              <a:buSzPts val="2200"/>
              <a:buFont typeface="Assistant"/>
              <a:buChar char="●"/>
            </a:pPr>
            <a:r>
              <a:rPr lang="en" sz="2200">
                <a:solidFill>
                  <a:schemeClr val="dk1"/>
                </a:solidFill>
                <a:latin typeface="Assistant"/>
                <a:ea typeface="Assistant"/>
                <a:cs typeface="Assistant"/>
                <a:sym typeface="Assistant"/>
              </a:rPr>
              <a:t>Suggested by Ladd &amp; Schmid (2018)</a:t>
            </a:r>
            <a:endParaRPr sz="2200">
              <a:solidFill>
                <a:schemeClr val="dk1"/>
              </a:solidFill>
              <a:latin typeface="Assistant"/>
              <a:ea typeface="Assistant"/>
              <a:cs typeface="Assistant"/>
              <a:sym typeface="Assistant"/>
            </a:endParaRPr>
          </a:p>
          <a:p>
            <a:pPr indent="-368300" lvl="0" marL="457200" rtl="0" algn="l">
              <a:lnSpc>
                <a:spcPct val="150000"/>
              </a:lnSpc>
              <a:spcBef>
                <a:spcPts val="0"/>
              </a:spcBef>
              <a:spcAft>
                <a:spcPts val="0"/>
              </a:spcAft>
              <a:buClr>
                <a:schemeClr val="dk1"/>
              </a:buClr>
              <a:buSzPts val="2200"/>
              <a:buFont typeface="Assistant"/>
              <a:buChar char="●"/>
            </a:pPr>
            <a:r>
              <a:rPr lang="en" sz="2200">
                <a:solidFill>
                  <a:schemeClr val="dk1"/>
                </a:solidFill>
                <a:latin typeface="Assistant"/>
                <a:ea typeface="Assistant"/>
                <a:cs typeface="Assistant"/>
                <a:sym typeface="Assistant"/>
              </a:rPr>
              <a:t>Rich, u</a:t>
            </a:r>
            <a:r>
              <a:rPr lang="en" sz="2200">
                <a:solidFill>
                  <a:schemeClr val="dk1"/>
                </a:solidFill>
                <a:latin typeface="Assistant"/>
                <a:ea typeface="Assistant"/>
                <a:cs typeface="Assistant"/>
                <a:sym typeface="Assistant"/>
              </a:rPr>
              <a:t>nified phonological representation where several cues are available to implement phonological contrast</a:t>
            </a:r>
            <a:endParaRPr sz="2200">
              <a:solidFill>
                <a:schemeClr val="dk1"/>
              </a:solidFill>
              <a:latin typeface="Assistant"/>
              <a:ea typeface="Assistant"/>
              <a:cs typeface="Assistant"/>
              <a:sym typeface="Assistant"/>
            </a:endParaRPr>
          </a:p>
          <a:p>
            <a:pPr indent="-368300" lvl="0" marL="457200" rtl="0" algn="l">
              <a:lnSpc>
                <a:spcPct val="150000"/>
              </a:lnSpc>
              <a:spcBef>
                <a:spcPts val="0"/>
              </a:spcBef>
              <a:spcAft>
                <a:spcPts val="0"/>
              </a:spcAft>
              <a:buClr>
                <a:schemeClr val="dk1"/>
              </a:buClr>
              <a:buSzPts val="2200"/>
              <a:buFont typeface="Assistant"/>
              <a:buChar char="●"/>
            </a:pPr>
            <a:r>
              <a:rPr lang="en" sz="2200">
                <a:solidFill>
                  <a:schemeClr val="dk1"/>
                </a:solidFill>
                <a:latin typeface="Assistant"/>
                <a:ea typeface="Assistant"/>
                <a:cs typeface="Assistant"/>
                <a:sym typeface="Assistant"/>
              </a:rPr>
              <a:t>These cues are </a:t>
            </a:r>
            <a:r>
              <a:rPr lang="en" sz="2200">
                <a:solidFill>
                  <a:schemeClr val="dk1"/>
                </a:solidFill>
                <a:latin typeface="Assistant"/>
                <a:ea typeface="Assistant"/>
                <a:cs typeface="Assistant"/>
                <a:sym typeface="Assistant"/>
              </a:rPr>
              <a:t>consistently</a:t>
            </a:r>
            <a:r>
              <a:rPr lang="en" sz="2200">
                <a:solidFill>
                  <a:schemeClr val="dk1"/>
                </a:solidFill>
                <a:latin typeface="Assistant"/>
                <a:ea typeface="Assistant"/>
                <a:cs typeface="Assistant"/>
                <a:sym typeface="Assistant"/>
              </a:rPr>
              <a:t> observed in all languages, but their relative weight is </a:t>
            </a:r>
            <a:r>
              <a:rPr lang="en" sz="2200">
                <a:solidFill>
                  <a:schemeClr val="dk1"/>
                </a:solidFill>
                <a:latin typeface="Assistant"/>
                <a:ea typeface="Assistant"/>
                <a:cs typeface="Assistant"/>
                <a:sym typeface="Assistant"/>
              </a:rPr>
              <a:t>language specific</a:t>
            </a:r>
            <a:endParaRPr sz="2200">
              <a:solidFill>
                <a:schemeClr val="dk1"/>
              </a:solidFill>
              <a:latin typeface="Assistant"/>
              <a:ea typeface="Assistant"/>
              <a:cs typeface="Assistant"/>
              <a:sym typeface="Assistant"/>
            </a:endParaRPr>
          </a:p>
          <a:p>
            <a:pPr indent="-368300" lvl="0" marL="457200" rtl="0" algn="l">
              <a:lnSpc>
                <a:spcPct val="150000"/>
              </a:lnSpc>
              <a:spcBef>
                <a:spcPts val="0"/>
              </a:spcBef>
              <a:spcAft>
                <a:spcPts val="0"/>
              </a:spcAft>
              <a:buClr>
                <a:schemeClr val="dk1"/>
              </a:buClr>
              <a:buSzPts val="2200"/>
              <a:buFont typeface="Assistant"/>
              <a:buChar char="●"/>
            </a:pPr>
            <a:r>
              <a:rPr lang="en" sz="2200">
                <a:solidFill>
                  <a:schemeClr val="dk1"/>
                </a:solidFill>
                <a:latin typeface="Assistant"/>
                <a:ea typeface="Assistant"/>
                <a:cs typeface="Assistant"/>
                <a:sym typeface="Assistant"/>
              </a:rPr>
              <a:t>Geminates are perhaps cases where duration outweighs other cues</a:t>
            </a:r>
            <a:endParaRPr sz="2200">
              <a:solidFill>
                <a:schemeClr val="dk1"/>
              </a:solidFill>
              <a:latin typeface="Assistant"/>
              <a:ea typeface="Assistant"/>
              <a:cs typeface="Assistant"/>
              <a:sym typeface="Assistan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Assistant"/>
                <a:ea typeface="Assistant"/>
                <a:cs typeface="Assistant"/>
                <a:sym typeface="Assistant"/>
              </a:rPr>
              <a:t>3 case studies: Dunan, Pattani Malay &amp; Salentino</a:t>
            </a:r>
            <a:endParaRPr>
              <a:latin typeface="Assistant"/>
              <a:ea typeface="Assistant"/>
              <a:cs typeface="Assistant"/>
              <a:sym typeface="Assistant"/>
            </a:endParaRPr>
          </a:p>
          <a:p>
            <a:pPr indent="0" lvl="0" marL="0" rtl="0" algn="l">
              <a:spcBef>
                <a:spcPts val="0"/>
              </a:spcBef>
              <a:spcAft>
                <a:spcPts val="0"/>
              </a:spcAft>
              <a:buNone/>
            </a:pPr>
            <a:r>
              <a:t/>
            </a:r>
            <a:endParaRPr/>
          </a:p>
        </p:txBody>
      </p:sp>
      <p:graphicFrame>
        <p:nvGraphicFramePr>
          <p:cNvPr id="98" name="Google Shape;98;p19"/>
          <p:cNvGraphicFramePr/>
          <p:nvPr/>
        </p:nvGraphicFramePr>
        <p:xfrm>
          <a:off x="449050" y="1306300"/>
          <a:ext cx="3000000" cy="3000000"/>
        </p:xfrm>
        <a:graphic>
          <a:graphicData uri="http://schemas.openxmlformats.org/drawingml/2006/table">
            <a:tbl>
              <a:tblPr>
                <a:noFill/>
                <a:tableStyleId>{AFDB31E5-43F1-4D76-A2A3-84C55D16FA5C}</a:tableStyleId>
              </a:tblPr>
              <a:tblGrid>
                <a:gridCol w="2041875"/>
                <a:gridCol w="2041875"/>
                <a:gridCol w="2041875"/>
                <a:gridCol w="2041875"/>
              </a:tblGrid>
              <a:tr h="675775">
                <a:tc>
                  <a:txBody>
                    <a:bodyPr/>
                    <a:lstStyle/>
                    <a:p>
                      <a:pPr indent="0" lvl="0" marL="0" rtl="0" algn="l">
                        <a:spcBef>
                          <a:spcPts val="0"/>
                        </a:spcBef>
                        <a:spcAft>
                          <a:spcPts val="0"/>
                        </a:spcAft>
                        <a:buNone/>
                      </a:pPr>
                      <a:r>
                        <a:rPr lang="en" sz="1800">
                          <a:latin typeface="Assistant"/>
                          <a:ea typeface="Assistant"/>
                          <a:cs typeface="Assistant"/>
                          <a:sym typeface="Assistant"/>
                        </a:rPr>
                        <a:t>Language</a:t>
                      </a:r>
                      <a:endParaRPr sz="1800">
                        <a:latin typeface="Assistant"/>
                        <a:ea typeface="Assistant"/>
                        <a:cs typeface="Assistant"/>
                        <a:sym typeface="Assistant"/>
                      </a:endParaRPr>
                    </a:p>
                  </a:txBody>
                  <a:tcPr marT="91425" marB="91425" marR="91425" marL="91425"/>
                </a:tc>
                <a:tc>
                  <a:txBody>
                    <a:bodyPr/>
                    <a:lstStyle/>
                    <a:p>
                      <a:pPr indent="0" lvl="0" marL="0" rtl="0" algn="ctr">
                        <a:spcBef>
                          <a:spcPts val="0"/>
                        </a:spcBef>
                        <a:spcAft>
                          <a:spcPts val="0"/>
                        </a:spcAft>
                        <a:buNone/>
                      </a:pPr>
                      <a:r>
                        <a:rPr lang="en" sz="1800">
                          <a:latin typeface="Assistant"/>
                          <a:ea typeface="Assistant"/>
                          <a:cs typeface="Assistant"/>
                          <a:sym typeface="Assistant"/>
                        </a:rPr>
                        <a:t>IG</a:t>
                      </a:r>
                      <a:endParaRPr sz="1800">
                        <a:latin typeface="Assistant"/>
                        <a:ea typeface="Assistant"/>
                        <a:cs typeface="Assistant"/>
                        <a:sym typeface="Assistant"/>
                      </a:endParaRPr>
                    </a:p>
                  </a:txBody>
                  <a:tcPr marT="91425" marB="91425" marR="91425" marL="91425"/>
                </a:tc>
                <a:tc>
                  <a:txBody>
                    <a:bodyPr/>
                    <a:lstStyle/>
                    <a:p>
                      <a:pPr indent="0" lvl="0" marL="0" rtl="0" algn="ctr">
                        <a:spcBef>
                          <a:spcPts val="0"/>
                        </a:spcBef>
                        <a:spcAft>
                          <a:spcPts val="0"/>
                        </a:spcAft>
                        <a:buNone/>
                      </a:pPr>
                      <a:r>
                        <a:rPr lang="en" sz="1800">
                          <a:latin typeface="Assistant"/>
                          <a:ea typeface="Assistant"/>
                          <a:cs typeface="Assistant"/>
                          <a:sym typeface="Assistant"/>
                        </a:rPr>
                        <a:t>Fortis</a:t>
                      </a:r>
                      <a:endParaRPr sz="1800">
                        <a:latin typeface="Assistant"/>
                        <a:ea typeface="Assistant"/>
                        <a:cs typeface="Assistant"/>
                        <a:sym typeface="Assistant"/>
                      </a:endParaRPr>
                    </a:p>
                  </a:txBody>
                  <a:tcPr marT="91425" marB="91425" marR="91425" marL="91425"/>
                </a:tc>
                <a:tc>
                  <a:txBody>
                    <a:bodyPr/>
                    <a:lstStyle/>
                    <a:p>
                      <a:pPr indent="0" lvl="0" marL="0" rtl="0" algn="l">
                        <a:spcBef>
                          <a:spcPts val="0"/>
                        </a:spcBef>
                        <a:spcAft>
                          <a:spcPts val="0"/>
                        </a:spcAft>
                        <a:buNone/>
                      </a:pPr>
                      <a:r>
                        <a:rPr lang="en" sz="1800">
                          <a:latin typeface="Assistant"/>
                          <a:ea typeface="Assistant"/>
                          <a:cs typeface="Assistant"/>
                          <a:sym typeface="Assistant"/>
                        </a:rPr>
                        <a:t>Other cues</a:t>
                      </a:r>
                      <a:endParaRPr sz="1800">
                        <a:latin typeface="Assistant"/>
                        <a:ea typeface="Assistant"/>
                        <a:cs typeface="Assistant"/>
                        <a:sym typeface="Assistant"/>
                      </a:endParaRPr>
                    </a:p>
                  </a:txBody>
                  <a:tcPr marT="91425" marB="91425" marR="91425" marL="91425"/>
                </a:tc>
              </a:tr>
              <a:tr h="675775">
                <a:tc>
                  <a:txBody>
                    <a:bodyPr/>
                    <a:lstStyle/>
                    <a:p>
                      <a:pPr indent="0" lvl="0" marL="0" rtl="0" algn="l">
                        <a:spcBef>
                          <a:spcPts val="0"/>
                        </a:spcBef>
                        <a:spcAft>
                          <a:spcPts val="0"/>
                        </a:spcAft>
                        <a:buNone/>
                      </a:pPr>
                      <a:r>
                        <a:rPr lang="en" sz="1800">
                          <a:latin typeface="Assistant"/>
                          <a:ea typeface="Assistant"/>
                          <a:cs typeface="Assistant"/>
                          <a:sym typeface="Assistant"/>
                        </a:rPr>
                        <a:t>Dunan (Japonic)</a:t>
                      </a:r>
                      <a:endParaRPr sz="1800">
                        <a:latin typeface="Assistant"/>
                        <a:ea typeface="Assistant"/>
                        <a:cs typeface="Assistant"/>
                        <a:sym typeface="Assistant"/>
                      </a:endParaRPr>
                    </a:p>
                  </a:txBody>
                  <a:tcPr marT="91425" marB="91425" marR="91425" marL="91425"/>
                </a:tc>
                <a:tc>
                  <a:txBody>
                    <a:bodyPr/>
                    <a:lstStyle/>
                    <a:p>
                      <a:pPr indent="0" lvl="0" marL="0" rtl="0" algn="ctr">
                        <a:spcBef>
                          <a:spcPts val="0"/>
                        </a:spcBef>
                        <a:spcAft>
                          <a:spcPts val="0"/>
                        </a:spcAft>
                        <a:buNone/>
                      </a:pPr>
                      <a:r>
                        <a:rPr lang="en" sz="1800">
                          <a:latin typeface="Assistant"/>
                          <a:ea typeface="Assistant"/>
                          <a:cs typeface="Assistant"/>
                          <a:sym typeface="Assistant"/>
                        </a:rPr>
                        <a:t>✓</a:t>
                      </a:r>
                      <a:endParaRPr sz="1800">
                        <a:latin typeface="Assistant"/>
                        <a:ea typeface="Assistant"/>
                        <a:cs typeface="Assistant"/>
                        <a:sym typeface="Assistant"/>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800">
                          <a:solidFill>
                            <a:schemeClr val="dk1"/>
                          </a:solidFill>
                          <a:latin typeface="Assistant"/>
                          <a:ea typeface="Assistant"/>
                          <a:cs typeface="Assistant"/>
                          <a:sym typeface="Assistant"/>
                        </a:rPr>
                        <a:t>✓</a:t>
                      </a:r>
                      <a:endParaRPr sz="1800">
                        <a:latin typeface="Assistant"/>
                        <a:ea typeface="Assistant"/>
                        <a:cs typeface="Assistant"/>
                        <a:sym typeface="Assistant"/>
                      </a:endParaRPr>
                    </a:p>
                  </a:txBody>
                  <a:tcPr marT="91425" marB="91425" marR="91425" marL="91425"/>
                </a:tc>
                <a:tc>
                  <a:txBody>
                    <a:bodyPr/>
                    <a:lstStyle/>
                    <a:p>
                      <a:pPr indent="0" lvl="0" marL="0" rtl="0" algn="l">
                        <a:spcBef>
                          <a:spcPts val="0"/>
                        </a:spcBef>
                        <a:spcAft>
                          <a:spcPts val="0"/>
                        </a:spcAft>
                        <a:buNone/>
                      </a:pPr>
                      <a:r>
                        <a:rPr lang="en" sz="1800">
                          <a:solidFill>
                            <a:schemeClr val="dk1"/>
                          </a:solidFill>
                          <a:latin typeface="Assistant"/>
                          <a:ea typeface="Assistant"/>
                          <a:cs typeface="Assistant"/>
                          <a:sym typeface="Assistant"/>
                        </a:rPr>
                        <a:t>↓</a:t>
                      </a:r>
                      <a:r>
                        <a:rPr lang="en" sz="1800">
                          <a:latin typeface="Assistant"/>
                          <a:ea typeface="Assistant"/>
                          <a:cs typeface="Assistant"/>
                          <a:sym typeface="Assistant"/>
                        </a:rPr>
                        <a:t>VOT</a:t>
                      </a:r>
                      <a:endParaRPr sz="1800">
                        <a:latin typeface="Assistant"/>
                        <a:ea typeface="Assistant"/>
                        <a:cs typeface="Assistant"/>
                        <a:sym typeface="Assistant"/>
                      </a:endParaRPr>
                    </a:p>
                  </a:txBody>
                  <a:tcPr marT="91425" marB="91425" marR="91425" marL="91425"/>
                </a:tc>
              </a:tr>
              <a:tr h="805525">
                <a:tc>
                  <a:txBody>
                    <a:bodyPr/>
                    <a:lstStyle/>
                    <a:p>
                      <a:pPr indent="0" lvl="0" marL="0" rtl="0" algn="l">
                        <a:spcBef>
                          <a:spcPts val="0"/>
                        </a:spcBef>
                        <a:spcAft>
                          <a:spcPts val="0"/>
                        </a:spcAft>
                        <a:buNone/>
                      </a:pPr>
                      <a:r>
                        <a:rPr lang="en" sz="1800">
                          <a:latin typeface="Assistant"/>
                          <a:ea typeface="Assistant"/>
                          <a:cs typeface="Assistant"/>
                          <a:sym typeface="Assistant"/>
                        </a:rPr>
                        <a:t>Pattani Malay (Austronesian)</a:t>
                      </a:r>
                      <a:endParaRPr sz="1800">
                        <a:latin typeface="Assistant"/>
                        <a:ea typeface="Assistant"/>
                        <a:cs typeface="Assistant"/>
                        <a:sym typeface="Assistant"/>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800">
                          <a:solidFill>
                            <a:schemeClr val="dk1"/>
                          </a:solidFill>
                          <a:latin typeface="Assistant"/>
                          <a:ea typeface="Assistant"/>
                          <a:cs typeface="Assistant"/>
                          <a:sym typeface="Assistant"/>
                        </a:rPr>
                        <a:t>✓</a:t>
                      </a:r>
                      <a:endParaRPr sz="1800">
                        <a:latin typeface="Assistant"/>
                        <a:ea typeface="Assistant"/>
                        <a:cs typeface="Assistant"/>
                        <a:sym typeface="Assistant"/>
                      </a:endParaRPr>
                    </a:p>
                  </a:txBody>
                  <a:tcPr marT="91425" marB="91425" marR="91425" marL="91425"/>
                </a:tc>
                <a:tc>
                  <a:txBody>
                    <a:bodyPr/>
                    <a:lstStyle/>
                    <a:p>
                      <a:pPr indent="0" lvl="0" marL="0" rtl="0" algn="ctr">
                        <a:spcBef>
                          <a:spcPts val="0"/>
                        </a:spcBef>
                        <a:spcAft>
                          <a:spcPts val="0"/>
                        </a:spcAft>
                        <a:buNone/>
                      </a:pPr>
                      <a:r>
                        <a:t/>
                      </a:r>
                      <a:endParaRPr sz="1800">
                        <a:latin typeface="Assistant"/>
                        <a:ea typeface="Assistant"/>
                        <a:cs typeface="Assistant"/>
                        <a:sym typeface="Assistant"/>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Assistant"/>
                          <a:ea typeface="Assistant"/>
                          <a:cs typeface="Assistant"/>
                          <a:sym typeface="Assistant"/>
                        </a:rPr>
                        <a:t>↑F0, ↑intensity</a:t>
                      </a:r>
                      <a:endParaRPr sz="1800">
                        <a:latin typeface="Assistant"/>
                        <a:ea typeface="Assistant"/>
                        <a:cs typeface="Assistant"/>
                        <a:sym typeface="Assistant"/>
                      </a:endParaRPr>
                    </a:p>
                  </a:txBody>
                  <a:tcPr marT="91425" marB="91425" marR="91425" marL="91425"/>
                </a:tc>
              </a:tr>
              <a:tr h="805525">
                <a:tc>
                  <a:txBody>
                    <a:bodyPr/>
                    <a:lstStyle/>
                    <a:p>
                      <a:pPr indent="0" lvl="0" marL="0" rtl="0" algn="l">
                        <a:spcBef>
                          <a:spcPts val="0"/>
                        </a:spcBef>
                        <a:spcAft>
                          <a:spcPts val="0"/>
                        </a:spcAft>
                        <a:buNone/>
                      </a:pPr>
                      <a:r>
                        <a:rPr lang="en" sz="1800">
                          <a:latin typeface="Assistant"/>
                          <a:ea typeface="Assistant"/>
                          <a:cs typeface="Assistant"/>
                          <a:sym typeface="Assistant"/>
                        </a:rPr>
                        <a:t>Salentino (Indo-European)</a:t>
                      </a:r>
                      <a:endParaRPr sz="1800">
                        <a:latin typeface="Assistant"/>
                        <a:ea typeface="Assistant"/>
                        <a:cs typeface="Assistant"/>
                        <a:sym typeface="Assistant"/>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800">
                          <a:solidFill>
                            <a:schemeClr val="dk1"/>
                          </a:solidFill>
                          <a:latin typeface="Assistant"/>
                          <a:ea typeface="Assistant"/>
                          <a:cs typeface="Assistant"/>
                          <a:sym typeface="Assistant"/>
                        </a:rPr>
                        <a:t>✓</a:t>
                      </a:r>
                      <a:endParaRPr sz="1800">
                        <a:latin typeface="Assistant"/>
                        <a:ea typeface="Assistant"/>
                        <a:cs typeface="Assistant"/>
                        <a:sym typeface="Assistant"/>
                      </a:endParaRPr>
                    </a:p>
                  </a:txBody>
                  <a:tcPr marT="91425" marB="91425" marR="91425" marL="91425"/>
                </a:tc>
                <a:tc>
                  <a:txBody>
                    <a:bodyPr/>
                    <a:lstStyle/>
                    <a:p>
                      <a:pPr indent="0" lvl="0" marL="0" rtl="0" algn="ctr">
                        <a:spcBef>
                          <a:spcPts val="0"/>
                        </a:spcBef>
                        <a:spcAft>
                          <a:spcPts val="0"/>
                        </a:spcAft>
                        <a:buNone/>
                      </a:pPr>
                      <a:r>
                        <a:t/>
                      </a:r>
                      <a:endParaRPr sz="1800">
                        <a:latin typeface="Assistant"/>
                        <a:ea typeface="Assistant"/>
                        <a:cs typeface="Assistant"/>
                        <a:sym typeface="Assistant"/>
                      </a:endParaRPr>
                    </a:p>
                  </a:txBody>
                  <a:tcPr marT="91425" marB="91425" marR="91425" marL="91425"/>
                </a:tc>
                <a:tc>
                  <a:txBody>
                    <a:bodyPr/>
                    <a:lstStyle/>
                    <a:p>
                      <a:pPr indent="0" lvl="0" marL="0" rtl="0" algn="l">
                        <a:spcBef>
                          <a:spcPts val="0"/>
                        </a:spcBef>
                        <a:spcAft>
                          <a:spcPts val="0"/>
                        </a:spcAft>
                        <a:buNone/>
                      </a:pPr>
                      <a:r>
                        <a:t/>
                      </a:r>
                      <a:endParaRPr sz="1800">
                        <a:latin typeface="Assistant"/>
                        <a:ea typeface="Assistant"/>
                        <a:cs typeface="Assistant"/>
                        <a:sym typeface="Assistant"/>
                      </a:endParaRPr>
                    </a:p>
                  </a:txBody>
                  <a:tcPr marT="91425" marB="91425" marR="91425" marL="91425"/>
                </a:tc>
              </a:tr>
            </a:tbl>
          </a:graphicData>
        </a:graphic>
      </p:graphicFrame>
      <p:sp>
        <p:nvSpPr>
          <p:cNvPr id="99" name="Google Shape;99;p19"/>
          <p:cNvSpPr txBox="1"/>
          <p:nvPr/>
        </p:nvSpPr>
        <p:spPr>
          <a:xfrm>
            <a:off x="311700" y="4413925"/>
            <a:ext cx="85206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solidFill>
                  <a:schemeClr val="dk2"/>
                </a:solidFill>
                <a:latin typeface="Assistant"/>
                <a:ea typeface="Assistant"/>
                <a:cs typeface="Assistant"/>
                <a:sym typeface="Assistant"/>
              </a:rPr>
              <a:t>(Abramson 1998; Romano 2003; Bentley 2008; Yamada et al. 2015)</a:t>
            </a:r>
            <a:endParaRPr sz="1500">
              <a:latin typeface="Assistant"/>
              <a:ea typeface="Assistant"/>
              <a:cs typeface="Assistant"/>
              <a:sym typeface="Assistan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120">
                <a:latin typeface="Assistant"/>
                <a:ea typeface="Assistant"/>
                <a:cs typeface="Assistant"/>
                <a:sym typeface="Assistant"/>
              </a:rPr>
              <a:t>Two types of data</a:t>
            </a:r>
            <a:endParaRPr sz="3120">
              <a:latin typeface="Assistant"/>
              <a:ea typeface="Assistant"/>
              <a:cs typeface="Assistant"/>
              <a:sym typeface="Assistant"/>
            </a:endParaRPr>
          </a:p>
        </p:txBody>
      </p:sp>
      <p:sp>
        <p:nvSpPr>
          <p:cNvPr id="105" name="Google Shape;105;p20"/>
          <p:cNvSpPr txBox="1"/>
          <p:nvPr>
            <p:ph idx="1" type="body"/>
          </p:nvPr>
        </p:nvSpPr>
        <p:spPr>
          <a:xfrm>
            <a:off x="311700" y="1152475"/>
            <a:ext cx="8520600" cy="2220600"/>
          </a:xfrm>
          <a:prstGeom prst="rect">
            <a:avLst/>
          </a:prstGeom>
        </p:spPr>
        <p:txBody>
          <a:bodyPr anchorCtr="0" anchor="t" bIns="91425" lIns="91425" spcFirstLastPara="1" rIns="91425" wrap="square" tIns="91425">
            <a:normAutofit fontScale="92500" lnSpcReduction="10000"/>
          </a:bodyPr>
          <a:lstStyle/>
          <a:p>
            <a:pPr indent="-369570" lvl="0" marL="457200" rtl="0" algn="l">
              <a:lnSpc>
                <a:spcPct val="150000"/>
              </a:lnSpc>
              <a:spcBef>
                <a:spcPts val="0"/>
              </a:spcBef>
              <a:spcAft>
                <a:spcPts val="0"/>
              </a:spcAft>
              <a:buClr>
                <a:srgbClr val="000000"/>
              </a:buClr>
              <a:buSzPct val="100000"/>
              <a:buFont typeface="Assistant"/>
              <a:buChar char="●"/>
            </a:pPr>
            <a:r>
              <a:rPr lang="en" sz="2400">
                <a:solidFill>
                  <a:srgbClr val="000000"/>
                </a:solidFill>
                <a:latin typeface="Assistant"/>
                <a:ea typeface="Assistant"/>
                <a:cs typeface="Assistant"/>
                <a:sym typeface="Assistant"/>
              </a:rPr>
              <a:t>Controlled data</a:t>
            </a:r>
            <a:r>
              <a:rPr lang="en" sz="2400">
                <a:solidFill>
                  <a:srgbClr val="000000"/>
                </a:solidFill>
                <a:latin typeface="Assistant"/>
                <a:ea typeface="Assistant"/>
                <a:cs typeface="Assistant"/>
                <a:sym typeface="Assistant"/>
              </a:rPr>
              <a:t> collection: Salentino &amp; Pattani Malay</a:t>
            </a:r>
            <a:endParaRPr sz="2000">
              <a:solidFill>
                <a:srgbClr val="000000"/>
              </a:solidFill>
              <a:latin typeface="Assistant"/>
              <a:ea typeface="Assistant"/>
              <a:cs typeface="Assistant"/>
              <a:sym typeface="Assistant"/>
            </a:endParaRPr>
          </a:p>
          <a:p>
            <a:pPr indent="-346075" lvl="1" marL="914400" rtl="0" algn="l">
              <a:lnSpc>
                <a:spcPct val="150000"/>
              </a:lnSpc>
              <a:spcBef>
                <a:spcPts val="0"/>
              </a:spcBef>
              <a:spcAft>
                <a:spcPts val="0"/>
              </a:spcAft>
              <a:buClr>
                <a:srgbClr val="000000"/>
              </a:buClr>
              <a:buSzPct val="100000"/>
              <a:buFont typeface="Assistant"/>
              <a:buChar char="○"/>
            </a:pPr>
            <a:r>
              <a:rPr lang="en" sz="2000">
                <a:solidFill>
                  <a:srgbClr val="000000"/>
                </a:solidFill>
                <a:latin typeface="Assistant"/>
                <a:ea typeface="Assistant"/>
                <a:cs typeface="Assistant"/>
                <a:sym typeface="Assistant"/>
              </a:rPr>
              <a:t>Salentino: 1 speaker x 14 minimal pairs x 11 repetitions (n = 308), carrier sentence</a:t>
            </a:r>
            <a:endParaRPr sz="2000">
              <a:solidFill>
                <a:srgbClr val="000000"/>
              </a:solidFill>
              <a:latin typeface="Assistant"/>
              <a:ea typeface="Assistant"/>
              <a:cs typeface="Assistant"/>
              <a:sym typeface="Assistant"/>
            </a:endParaRPr>
          </a:p>
          <a:p>
            <a:pPr indent="-346075" lvl="1" marL="914400" rtl="0" algn="l">
              <a:lnSpc>
                <a:spcPct val="150000"/>
              </a:lnSpc>
              <a:spcBef>
                <a:spcPts val="0"/>
              </a:spcBef>
              <a:spcAft>
                <a:spcPts val="0"/>
              </a:spcAft>
              <a:buClr>
                <a:srgbClr val="000000"/>
              </a:buClr>
              <a:buSzPct val="100000"/>
              <a:buFont typeface="Assistant"/>
              <a:buChar char="○"/>
            </a:pPr>
            <a:r>
              <a:rPr lang="en" sz="2000">
                <a:solidFill>
                  <a:srgbClr val="000000"/>
                </a:solidFill>
                <a:latin typeface="Assistant"/>
                <a:ea typeface="Assistant"/>
                <a:cs typeface="Assistant"/>
                <a:sym typeface="Assistant"/>
              </a:rPr>
              <a:t>Pattani Malay: 14 speakers x 13 minimal pairs x 3 repetitions (n = 1,092) elicited using natural sounding Thai sentences to gather a corpus</a:t>
            </a:r>
            <a:endParaRPr sz="2000">
              <a:solidFill>
                <a:srgbClr val="000000"/>
              </a:solidFill>
              <a:latin typeface="Assistant"/>
              <a:ea typeface="Assistant"/>
              <a:cs typeface="Assistant"/>
              <a:sym typeface="Assistant"/>
            </a:endParaRPr>
          </a:p>
        </p:txBody>
      </p:sp>
      <p:sp>
        <p:nvSpPr>
          <p:cNvPr id="106" name="Google Shape;106;p20"/>
          <p:cNvSpPr txBox="1"/>
          <p:nvPr/>
        </p:nvSpPr>
        <p:spPr>
          <a:xfrm>
            <a:off x="311700" y="3296925"/>
            <a:ext cx="8107500" cy="1470000"/>
          </a:xfrm>
          <a:prstGeom prst="rect">
            <a:avLst/>
          </a:prstGeom>
          <a:noFill/>
          <a:ln>
            <a:noFill/>
          </a:ln>
        </p:spPr>
        <p:txBody>
          <a:bodyPr anchorCtr="0" anchor="t" bIns="91425" lIns="91425" spcFirstLastPara="1" rIns="91425" wrap="square" tIns="91425">
            <a:spAutoFit/>
          </a:bodyPr>
          <a:lstStyle/>
          <a:p>
            <a:pPr indent="-381000" lvl="0" marL="457200" rtl="0" algn="l">
              <a:lnSpc>
                <a:spcPct val="150000"/>
              </a:lnSpc>
              <a:spcBef>
                <a:spcPts val="0"/>
              </a:spcBef>
              <a:spcAft>
                <a:spcPts val="0"/>
              </a:spcAft>
              <a:buClr>
                <a:schemeClr val="dk1"/>
              </a:buClr>
              <a:buSzPts val="2400"/>
              <a:buFont typeface="Assistant"/>
              <a:buChar char="●"/>
            </a:pPr>
            <a:r>
              <a:rPr lang="en" sz="2400">
                <a:solidFill>
                  <a:schemeClr val="dk1"/>
                </a:solidFill>
                <a:latin typeface="Assistant"/>
                <a:ea typeface="Assistant"/>
                <a:cs typeface="Assistant"/>
                <a:sym typeface="Assistant"/>
              </a:rPr>
              <a:t>Opportunistic data collection: Dunan</a:t>
            </a:r>
            <a:endParaRPr sz="2400">
              <a:solidFill>
                <a:schemeClr val="dk1"/>
              </a:solidFill>
              <a:latin typeface="Assistant"/>
              <a:ea typeface="Assistant"/>
              <a:cs typeface="Assistant"/>
              <a:sym typeface="Assistant"/>
            </a:endParaRPr>
          </a:p>
          <a:p>
            <a:pPr indent="-349250" lvl="1" marL="914400" rtl="0" algn="l">
              <a:lnSpc>
                <a:spcPct val="150000"/>
              </a:lnSpc>
              <a:spcBef>
                <a:spcPts val="0"/>
              </a:spcBef>
              <a:spcAft>
                <a:spcPts val="0"/>
              </a:spcAft>
              <a:buClr>
                <a:schemeClr val="dk1"/>
              </a:buClr>
              <a:buSzPts val="1900"/>
              <a:buFont typeface="Assistant"/>
              <a:buChar char="○"/>
            </a:pPr>
            <a:r>
              <a:rPr lang="en" sz="1900">
                <a:solidFill>
                  <a:schemeClr val="dk1"/>
                </a:solidFill>
                <a:latin typeface="Assistant"/>
                <a:ea typeface="Assistant"/>
                <a:cs typeface="Assistant"/>
                <a:sym typeface="Assistant"/>
              </a:rPr>
              <a:t>Dunan: 1 speaker (n = 2,563)</a:t>
            </a:r>
            <a:endParaRPr sz="1900">
              <a:solidFill>
                <a:schemeClr val="dk1"/>
              </a:solidFill>
              <a:latin typeface="Assistant"/>
              <a:ea typeface="Assistant"/>
              <a:cs typeface="Assistant"/>
              <a:sym typeface="Assistant"/>
            </a:endParaRPr>
          </a:p>
          <a:p>
            <a:pPr indent="-349250" lvl="1" marL="914400" rtl="0" algn="l">
              <a:lnSpc>
                <a:spcPct val="150000"/>
              </a:lnSpc>
              <a:spcBef>
                <a:spcPts val="0"/>
              </a:spcBef>
              <a:spcAft>
                <a:spcPts val="0"/>
              </a:spcAft>
              <a:buClr>
                <a:schemeClr val="dk1"/>
              </a:buClr>
              <a:buSzPts val="1900"/>
              <a:buFont typeface="Assistant"/>
              <a:buChar char="○"/>
            </a:pPr>
            <a:r>
              <a:rPr lang="en" sz="1900">
                <a:solidFill>
                  <a:schemeClr val="dk1"/>
                </a:solidFill>
                <a:latin typeface="Assistant"/>
                <a:ea typeface="Assistant"/>
                <a:cs typeface="Assistant"/>
                <a:sym typeface="Assistant"/>
              </a:rPr>
              <a:t>Data from 19 elicitation sessions and stories</a:t>
            </a:r>
            <a:endParaRPr sz="1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latin typeface="Assistant"/>
                <a:ea typeface="Assistant"/>
                <a:cs typeface="Assistant"/>
                <a:sym typeface="Assistant"/>
              </a:rPr>
              <a:t>Measurements and statistical analyses</a:t>
            </a:r>
            <a:endParaRPr sz="3100">
              <a:latin typeface="Assistant"/>
              <a:ea typeface="Assistant"/>
              <a:cs typeface="Assistant"/>
              <a:sym typeface="Assistant"/>
            </a:endParaRPr>
          </a:p>
        </p:txBody>
      </p:sp>
      <p:sp>
        <p:nvSpPr>
          <p:cNvPr id="112" name="Google Shape;112;p21"/>
          <p:cNvSpPr txBox="1"/>
          <p:nvPr>
            <p:ph idx="1" type="body"/>
          </p:nvPr>
        </p:nvSpPr>
        <p:spPr>
          <a:xfrm>
            <a:off x="311700" y="1152475"/>
            <a:ext cx="8520600" cy="19197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Clr>
                <a:schemeClr val="dk1"/>
              </a:buClr>
              <a:buSzPts val="2300"/>
              <a:buFont typeface="Assistant"/>
              <a:buChar char="●"/>
            </a:pPr>
            <a:r>
              <a:rPr lang="en" sz="2300">
                <a:solidFill>
                  <a:schemeClr val="dk1"/>
                </a:solidFill>
                <a:latin typeface="Assistant"/>
                <a:ea typeface="Assistant"/>
                <a:cs typeface="Assistant"/>
                <a:sym typeface="Assistant"/>
              </a:rPr>
              <a:t>3 acoustic properties associated with (initial) gemination</a:t>
            </a:r>
            <a:endParaRPr sz="2300">
              <a:solidFill>
                <a:schemeClr val="dk1"/>
              </a:solidFill>
              <a:latin typeface="Assistant"/>
              <a:ea typeface="Assistant"/>
              <a:cs typeface="Assistant"/>
              <a:sym typeface="Assistant"/>
            </a:endParaRPr>
          </a:p>
          <a:p>
            <a:pPr indent="-374650" lvl="0" marL="914400" rtl="0" algn="l">
              <a:spcBef>
                <a:spcPts val="0"/>
              </a:spcBef>
              <a:spcAft>
                <a:spcPts val="0"/>
              </a:spcAft>
              <a:buClr>
                <a:schemeClr val="dk1"/>
              </a:buClr>
              <a:buSzPts val="2300"/>
              <a:buFont typeface="Assistant"/>
              <a:buAutoNum type="arabicParenR"/>
            </a:pPr>
            <a:r>
              <a:rPr lang="en" sz="2300">
                <a:solidFill>
                  <a:schemeClr val="dk1"/>
                </a:solidFill>
                <a:latin typeface="Assistant"/>
                <a:ea typeface="Assistant"/>
                <a:cs typeface="Assistant"/>
                <a:sym typeface="Assistant"/>
              </a:rPr>
              <a:t>Consonant duration (limited to phrase-medial position)</a:t>
            </a:r>
            <a:endParaRPr sz="2300">
              <a:solidFill>
                <a:schemeClr val="dk1"/>
              </a:solidFill>
              <a:latin typeface="Assistant"/>
              <a:ea typeface="Assistant"/>
              <a:cs typeface="Assistant"/>
              <a:sym typeface="Assistant"/>
            </a:endParaRPr>
          </a:p>
          <a:p>
            <a:pPr indent="-374650" lvl="0" marL="914400" rtl="0" algn="l">
              <a:spcBef>
                <a:spcPts val="0"/>
              </a:spcBef>
              <a:spcAft>
                <a:spcPts val="0"/>
              </a:spcAft>
              <a:buClr>
                <a:schemeClr val="dk1"/>
              </a:buClr>
              <a:buSzPts val="2300"/>
              <a:buFont typeface="Assistant"/>
              <a:buAutoNum type="arabicParenR"/>
            </a:pPr>
            <a:r>
              <a:rPr lang="en" sz="2300">
                <a:solidFill>
                  <a:schemeClr val="dk1"/>
                </a:solidFill>
                <a:latin typeface="Assistant"/>
                <a:ea typeface="Assistant"/>
                <a:cs typeface="Assistant"/>
                <a:sym typeface="Assistant"/>
              </a:rPr>
              <a:t>F0 contour of vowel</a:t>
            </a:r>
            <a:endParaRPr sz="2300">
              <a:solidFill>
                <a:schemeClr val="dk1"/>
              </a:solidFill>
              <a:latin typeface="Assistant"/>
              <a:ea typeface="Assistant"/>
              <a:cs typeface="Assistant"/>
              <a:sym typeface="Assistant"/>
            </a:endParaRPr>
          </a:p>
          <a:p>
            <a:pPr indent="-374650" lvl="0" marL="914400" rtl="0" algn="l">
              <a:spcBef>
                <a:spcPts val="0"/>
              </a:spcBef>
              <a:spcAft>
                <a:spcPts val="0"/>
              </a:spcAft>
              <a:buClr>
                <a:schemeClr val="dk1"/>
              </a:buClr>
              <a:buSzPts val="2300"/>
              <a:buFont typeface="Assistant"/>
              <a:buAutoNum type="arabicParenR"/>
            </a:pPr>
            <a:r>
              <a:rPr lang="en" sz="2300">
                <a:solidFill>
                  <a:schemeClr val="dk1"/>
                </a:solidFill>
                <a:latin typeface="Assistant"/>
                <a:ea typeface="Assistant"/>
                <a:cs typeface="Assistant"/>
                <a:sym typeface="Assistant"/>
              </a:rPr>
              <a:t>Intensity contour of vowel</a:t>
            </a:r>
            <a:endParaRPr sz="2300">
              <a:solidFill>
                <a:schemeClr val="dk1"/>
              </a:solidFill>
              <a:latin typeface="Assistant"/>
              <a:ea typeface="Assistant"/>
              <a:cs typeface="Assistant"/>
              <a:sym typeface="Assistant"/>
            </a:endParaRPr>
          </a:p>
        </p:txBody>
      </p:sp>
      <p:sp>
        <p:nvSpPr>
          <p:cNvPr id="113" name="Google Shape;113;p21"/>
          <p:cNvSpPr txBox="1"/>
          <p:nvPr/>
        </p:nvSpPr>
        <p:spPr>
          <a:xfrm>
            <a:off x="311700" y="2908500"/>
            <a:ext cx="8520600" cy="899700"/>
          </a:xfrm>
          <a:prstGeom prst="rect">
            <a:avLst/>
          </a:prstGeom>
          <a:noFill/>
          <a:ln>
            <a:noFill/>
          </a:ln>
        </p:spPr>
        <p:txBody>
          <a:bodyPr anchorCtr="0" anchor="t" bIns="91425" lIns="91425" spcFirstLastPara="1" rIns="91425" wrap="square" tIns="91425">
            <a:spAutoFit/>
          </a:bodyPr>
          <a:lstStyle/>
          <a:p>
            <a:pPr indent="-374650" lvl="0" marL="457200" rtl="0" algn="l">
              <a:lnSpc>
                <a:spcPct val="115000"/>
              </a:lnSpc>
              <a:spcBef>
                <a:spcPts val="0"/>
              </a:spcBef>
              <a:spcAft>
                <a:spcPts val="0"/>
              </a:spcAft>
              <a:buClr>
                <a:schemeClr val="dk1"/>
              </a:buClr>
              <a:buSzPts val="2300"/>
              <a:buFont typeface="Assistant"/>
              <a:buChar char="●"/>
            </a:pPr>
            <a:r>
              <a:rPr b="1" lang="en" sz="2300">
                <a:solidFill>
                  <a:schemeClr val="dk1"/>
                </a:solidFill>
                <a:latin typeface="Assistant"/>
                <a:ea typeface="Assistant"/>
                <a:cs typeface="Assistant"/>
                <a:sym typeface="Assistant"/>
              </a:rPr>
              <a:t>Duration: </a:t>
            </a:r>
            <a:r>
              <a:rPr lang="en" sz="2300">
                <a:solidFill>
                  <a:schemeClr val="dk1"/>
                </a:solidFill>
                <a:latin typeface="Assistant"/>
                <a:ea typeface="Assistant"/>
                <a:cs typeface="Assistant"/>
                <a:sym typeface="Assistant"/>
              </a:rPr>
              <a:t>Linear mixed effects regression</a:t>
            </a:r>
            <a:endParaRPr sz="1900">
              <a:solidFill>
                <a:schemeClr val="dk1"/>
              </a:solidFill>
              <a:latin typeface="Assistant"/>
              <a:ea typeface="Assistant"/>
              <a:cs typeface="Assistant"/>
              <a:sym typeface="Assistant"/>
            </a:endParaRPr>
          </a:p>
          <a:p>
            <a:pPr indent="-355600" lvl="1" marL="914400" rtl="0" algn="l">
              <a:lnSpc>
                <a:spcPct val="115000"/>
              </a:lnSpc>
              <a:spcBef>
                <a:spcPts val="0"/>
              </a:spcBef>
              <a:spcAft>
                <a:spcPts val="0"/>
              </a:spcAft>
              <a:buClr>
                <a:schemeClr val="dk1"/>
              </a:buClr>
              <a:buSzPts val="2000"/>
              <a:buFont typeface="Assistant"/>
              <a:buChar char="○"/>
            </a:pPr>
            <a:r>
              <a:rPr lang="en" sz="1900">
                <a:solidFill>
                  <a:schemeClr val="dk1"/>
                </a:solidFill>
                <a:latin typeface="Assistant"/>
                <a:ea typeface="Assistant"/>
                <a:cs typeface="Assistant"/>
                <a:sym typeface="Assistant"/>
              </a:rPr>
              <a:t>Random effect: consonants</a:t>
            </a:r>
            <a:r>
              <a:rPr lang="en" sz="2000">
                <a:solidFill>
                  <a:schemeClr val="dk1"/>
                </a:solidFill>
                <a:latin typeface="Assistant"/>
                <a:ea typeface="Assistant"/>
                <a:cs typeface="Assistant"/>
                <a:sym typeface="Assistant"/>
              </a:rPr>
              <a:t> </a:t>
            </a:r>
            <a:endParaRPr/>
          </a:p>
        </p:txBody>
      </p:sp>
      <p:sp>
        <p:nvSpPr>
          <p:cNvPr id="114" name="Google Shape;114;p21"/>
          <p:cNvSpPr txBox="1"/>
          <p:nvPr/>
        </p:nvSpPr>
        <p:spPr>
          <a:xfrm>
            <a:off x="311700" y="3713100"/>
            <a:ext cx="8683500" cy="9834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0"/>
              </a:spcBef>
              <a:spcAft>
                <a:spcPts val="0"/>
              </a:spcAft>
              <a:buClr>
                <a:schemeClr val="dk1"/>
              </a:buClr>
              <a:buSzPts val="2600"/>
              <a:buFont typeface="Assistant"/>
              <a:buChar char="●"/>
            </a:pPr>
            <a:r>
              <a:rPr b="1" lang="en" sz="2200">
                <a:solidFill>
                  <a:schemeClr val="dk1"/>
                </a:solidFill>
                <a:latin typeface="Assistant"/>
                <a:ea typeface="Assistant"/>
                <a:cs typeface="Assistant"/>
                <a:sym typeface="Assistant"/>
              </a:rPr>
              <a:t>f0, Intensity: </a:t>
            </a:r>
            <a:r>
              <a:rPr lang="en" sz="2200">
                <a:solidFill>
                  <a:schemeClr val="dk1"/>
                </a:solidFill>
                <a:latin typeface="Assistant"/>
                <a:ea typeface="Assistant"/>
                <a:cs typeface="Assistant"/>
                <a:sym typeface="Assistant"/>
              </a:rPr>
              <a:t>3</a:t>
            </a:r>
            <a:r>
              <a:rPr baseline="30000" lang="en" sz="2200">
                <a:solidFill>
                  <a:schemeClr val="dk1"/>
                </a:solidFill>
                <a:latin typeface="Assistant"/>
                <a:ea typeface="Assistant"/>
                <a:cs typeface="Assistant"/>
                <a:sym typeface="Assistant"/>
              </a:rPr>
              <a:t>rd</a:t>
            </a:r>
            <a:r>
              <a:rPr lang="en" sz="2200">
                <a:solidFill>
                  <a:schemeClr val="dk1"/>
                </a:solidFill>
                <a:latin typeface="Assistant"/>
                <a:ea typeface="Assistant"/>
                <a:cs typeface="Assistant"/>
                <a:sym typeface="Assistant"/>
              </a:rPr>
              <a:t> order orthogonal polynomial growth curve analysis</a:t>
            </a:r>
            <a:endParaRPr sz="2200">
              <a:solidFill>
                <a:schemeClr val="dk1"/>
              </a:solidFill>
              <a:latin typeface="Assistant"/>
              <a:ea typeface="Assistant"/>
              <a:cs typeface="Assistant"/>
              <a:sym typeface="Assistant"/>
            </a:endParaRPr>
          </a:p>
          <a:p>
            <a:pPr indent="-368300" lvl="1" marL="914400" rtl="0" algn="l">
              <a:lnSpc>
                <a:spcPct val="115000"/>
              </a:lnSpc>
              <a:spcBef>
                <a:spcPts val="0"/>
              </a:spcBef>
              <a:spcAft>
                <a:spcPts val="0"/>
              </a:spcAft>
              <a:buClr>
                <a:schemeClr val="dk1"/>
              </a:buClr>
              <a:buSzPts val="2200"/>
              <a:buFont typeface="Assistant"/>
              <a:buChar char="○"/>
            </a:pPr>
            <a:r>
              <a:rPr lang="en" sz="1800">
                <a:solidFill>
                  <a:schemeClr val="dk1"/>
                </a:solidFill>
                <a:latin typeface="Assistant"/>
                <a:ea typeface="Assistant"/>
                <a:cs typeface="Assistant"/>
                <a:sym typeface="Assistant"/>
              </a:rPr>
              <a:t>Random effect: vowels </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